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5" r:id="rId1"/>
  </p:sldMasterIdLst>
  <p:notesMasterIdLst>
    <p:notesMasterId r:id="rId17"/>
  </p:notesMasterIdLst>
  <p:handoutMasterIdLst>
    <p:handoutMasterId r:id="rId18"/>
  </p:handoutMasterIdLst>
  <p:sldIdLst>
    <p:sldId id="256" r:id="rId2"/>
    <p:sldId id="361" r:id="rId3"/>
    <p:sldId id="385" r:id="rId4"/>
    <p:sldId id="386" r:id="rId5"/>
    <p:sldId id="374" r:id="rId6"/>
    <p:sldId id="364" r:id="rId7"/>
    <p:sldId id="346" r:id="rId8"/>
    <p:sldId id="387" r:id="rId9"/>
    <p:sldId id="365" r:id="rId10"/>
    <p:sldId id="348" r:id="rId11"/>
    <p:sldId id="388" r:id="rId12"/>
    <p:sldId id="389" r:id="rId13"/>
    <p:sldId id="350" r:id="rId14"/>
    <p:sldId id="390" r:id="rId15"/>
    <p:sldId id="372" r:id="rId16"/>
  </p:sldIdLst>
  <p:sldSz cx="12192000" cy="6858000"/>
  <p:notesSz cx="9931400" cy="6794500"/>
  <p:defaultTextStyle>
    <a:defPPr>
      <a:defRPr lang="en-NZ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2100"/>
    <a:srgbClr val="990000"/>
    <a:srgbClr val="0000FF"/>
    <a:srgbClr val="FF0000"/>
    <a:srgbClr val="3333CC"/>
    <a:srgbClr val="006600"/>
    <a:srgbClr val="FFFFCC"/>
    <a:srgbClr val="339933"/>
    <a:srgbClr val="99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99" autoAdjust="0"/>
    <p:restoredTop sz="80015" autoAdjust="0"/>
  </p:normalViewPr>
  <p:slideViewPr>
    <p:cSldViewPr>
      <p:cViewPr varScale="1">
        <p:scale>
          <a:sx n="89" d="100"/>
          <a:sy n="89" d="100"/>
        </p:scale>
        <p:origin x="784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8723" y="2"/>
            <a:ext cx="4263610" cy="31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55" tIns="0" rIns="19155" bIns="0" numCol="1" anchor="t" anchorCtr="0" compatLnSpc="1">
            <a:prstTxWarp prst="textNoShape">
              <a:avLst/>
            </a:prstTxWarp>
          </a:bodyPr>
          <a:lstStyle>
            <a:lvl1pPr defTabSz="919455">
              <a:defRPr sz="1000" i="1" baseline="30000"/>
            </a:lvl1pPr>
          </a:lstStyle>
          <a:p>
            <a:endParaRPr lang="en-NZ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9069" y="2"/>
            <a:ext cx="4263610" cy="31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55" tIns="0" rIns="19155" bIns="0" numCol="1" anchor="t" anchorCtr="0" compatLnSpc="1">
            <a:prstTxWarp prst="textNoShape">
              <a:avLst/>
            </a:prstTxWarp>
          </a:bodyPr>
          <a:lstStyle>
            <a:lvl1pPr algn="r" defTabSz="919455">
              <a:defRPr sz="1000" i="1" baseline="30000"/>
            </a:lvl1pPr>
          </a:lstStyle>
          <a:p>
            <a:endParaRPr lang="en-NZ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8723" y="6428693"/>
            <a:ext cx="4263610" cy="36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55" tIns="0" rIns="19155" bIns="0" numCol="1" anchor="b" anchorCtr="0" compatLnSpc="1">
            <a:prstTxWarp prst="textNoShape">
              <a:avLst/>
            </a:prstTxWarp>
          </a:bodyPr>
          <a:lstStyle>
            <a:lvl1pPr defTabSz="919455">
              <a:defRPr sz="1000" i="1" baseline="30000"/>
            </a:lvl1pPr>
          </a:lstStyle>
          <a:p>
            <a:endParaRPr lang="en-NZ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9069" y="6428693"/>
            <a:ext cx="4263610" cy="36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55" tIns="0" rIns="19155" bIns="0" numCol="1" anchor="b" anchorCtr="0" compatLnSpc="1">
            <a:prstTxWarp prst="textNoShape">
              <a:avLst/>
            </a:prstTxWarp>
          </a:bodyPr>
          <a:lstStyle>
            <a:lvl1pPr algn="r" defTabSz="919455">
              <a:defRPr sz="1000" i="1" baseline="30000"/>
            </a:lvl1pPr>
          </a:lstStyle>
          <a:p>
            <a:fld id="{4E15C23F-C1C7-4EA4-8CB7-7B377D69E45E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6458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1905" cy="338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55" tIns="0" rIns="19155" bIns="0" numCol="1" anchor="t" anchorCtr="0" compatLnSpc="1">
            <a:prstTxWarp prst="textNoShape">
              <a:avLst/>
            </a:prstTxWarp>
          </a:bodyPr>
          <a:lstStyle>
            <a:lvl1pPr>
              <a:defRPr sz="1000" i="1" baseline="30000"/>
            </a:lvl1pPr>
          </a:lstStyle>
          <a:p>
            <a:endParaRPr lang="en-NZ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9496" y="0"/>
            <a:ext cx="4301905" cy="338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55" tIns="0" rIns="19155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 baseline="30000"/>
            </a:lvl1pPr>
          </a:lstStyle>
          <a:p>
            <a:endParaRPr lang="en-NZ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16213" y="519113"/>
            <a:ext cx="4506912" cy="2536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1208" y="3230252"/>
            <a:ext cx="7288984" cy="305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81" tIns="46293" rIns="92581" bIns="462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text styles</a:t>
            </a:r>
          </a:p>
          <a:p>
            <a:pPr lvl="1"/>
            <a:r>
              <a:rPr lang="en-NZ"/>
              <a:t>Second level</a:t>
            </a:r>
          </a:p>
          <a:p>
            <a:pPr lvl="2"/>
            <a:r>
              <a:rPr lang="en-NZ"/>
              <a:t>Third level</a:t>
            </a:r>
          </a:p>
          <a:p>
            <a:pPr lvl="3"/>
            <a:r>
              <a:rPr lang="en-NZ"/>
              <a:t>Fourth level</a:t>
            </a:r>
          </a:p>
          <a:p>
            <a:pPr lvl="4"/>
            <a:r>
              <a:rPr lang="en-NZ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5730"/>
            <a:ext cx="4301905" cy="338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55" tIns="0" rIns="19155" bIns="0" numCol="1" anchor="b" anchorCtr="0" compatLnSpc="1">
            <a:prstTxWarp prst="textNoShape">
              <a:avLst/>
            </a:prstTxWarp>
          </a:bodyPr>
          <a:lstStyle>
            <a:lvl1pPr>
              <a:defRPr sz="1000" i="1" baseline="30000"/>
            </a:lvl1pPr>
          </a:lstStyle>
          <a:p>
            <a:endParaRPr lang="en-NZ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9496" y="6455730"/>
            <a:ext cx="4301905" cy="338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55" tIns="0" rIns="19155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 baseline="30000"/>
            </a:lvl1pPr>
          </a:lstStyle>
          <a:p>
            <a:fld id="{523DD735-E035-47E5-BAC5-6A6B641C0E12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465311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6213" y="519113"/>
            <a:ext cx="4506912" cy="253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DD735-E035-47E5-BAC5-6A6B641C0E12}" type="slidenum">
              <a:rPr lang="en-NZ" smtClean="0"/>
              <a:pPr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155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Shannon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founder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theory, father of the information 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DD735-E035-47E5-BAC5-6A6B641C0E12}" type="slidenum">
              <a:rPr lang="en-NZ" smtClean="0"/>
              <a:pPr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48263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NZ" b="0" i="0" u="none" strike="noStrike" dirty="0">
                <a:solidFill>
                  <a:srgbClr val="374151"/>
                </a:solidFill>
                <a:effectLst/>
                <a:latin typeface="Söhne"/>
              </a:rPr>
              <a:t>For</a:t>
            </a:r>
            <a:r>
              <a:rPr lang="zh-CN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u="none" strike="noStrike" dirty="0">
                <a:solidFill>
                  <a:srgbClr val="374151"/>
                </a:solidFill>
                <a:effectLst/>
                <a:latin typeface="Söhne"/>
              </a:rPr>
              <a:t>example, I </a:t>
            </a:r>
            <a:r>
              <a:rPr lang="en-NZ" b="0" i="0" u="none" strike="noStrike" dirty="0">
                <a:solidFill>
                  <a:srgbClr val="374151"/>
                </a:solidFill>
                <a:effectLst/>
                <a:latin typeface="Söhne"/>
              </a:rPr>
              <a:t>can probably guess what this sentence says, even with all of the vowels missing. That indicates that the information content can be extracted from the remaining symbols.</a:t>
            </a:r>
          </a:p>
          <a:p>
            <a:endParaRPr lang="en-NZ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NZ" b="0" i="0" u="none" strike="noStrike" dirty="0">
                <a:solidFill>
                  <a:srgbClr val="374151"/>
                </a:solidFill>
                <a:effectLst/>
                <a:latin typeface="Söhne"/>
              </a:rPr>
              <a:t>According to research at Cambridge University, it doesn't matter in what order the letters in a word are, the only important thing is that the first and last letter be at the right place. The rest can be a total mess and you can still read it without problem. This is because the human mind does not read every letter by itself, but the word as a whole. Amazing, huh?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DD735-E035-47E5-BAC5-6A6B641C0E12}" type="slidenum">
              <a:rPr lang="en-NZ" smtClean="0"/>
              <a:pPr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8064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Compressed text revealed</a:t>
            </a:r>
            <a:r>
              <a:rPr lang="en-NZ" baseline="0" dirty="0"/>
              <a:t> as step through animation:</a:t>
            </a:r>
          </a:p>
          <a:p>
            <a:pPr marL="0" lvl="1" defTabSz="764885">
              <a:defRPr/>
            </a:pPr>
            <a:r>
              <a:rPr lang="en-NZ" dirty="0">
                <a:latin typeface="Courier New" panose="02070309020205020404" pitchFamily="49" charset="0"/>
                <a:cs typeface="Courier New" panose="02070309020205020404" pitchFamily="49" charset="0"/>
              </a:rPr>
              <a:t>a contrived</a:t>
            </a:r>
            <a:r>
              <a:rPr lang="en-NZ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dirty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NZ" sz="1600" i="1" dirty="0">
                <a:cs typeface="Courier New" panose="02070309020205020404" pitchFamily="49" charset="0"/>
              </a:rPr>
              <a:t>[15,5] </a:t>
            </a:r>
            <a:r>
              <a:rPr lang="en-NZ" dirty="0">
                <a:latin typeface="Courier New" panose="02070309020205020404" pitchFamily="49" charset="0"/>
                <a:cs typeface="Courier New" panose="02070309020205020404" pitchFamily="49" charset="0"/>
              </a:rPr>
              <a:t>ain</a:t>
            </a:r>
            <a:r>
              <a:rPr lang="en-NZ" sz="1600" i="1" dirty="0">
                <a:cs typeface="Courier New" panose="02070309020205020404" pitchFamily="49" charset="0"/>
              </a:rPr>
              <a:t>[2,2] </a:t>
            </a:r>
            <a:r>
              <a:rPr lang="en-NZ" dirty="0">
                <a:latin typeface="Courier New" panose="02070309020205020404" pitchFamily="49" charset="0"/>
                <a:cs typeface="Courier New" panose="02070309020205020404" pitchFamily="49" charset="0"/>
              </a:rPr>
              <a:t>g </a:t>
            </a:r>
            <a:r>
              <a:rPr lang="en-NZ" sz="1600" i="1" dirty="0">
                <a:cs typeface="Courier New" panose="02070309020205020404" pitchFamily="49" charset="0"/>
              </a:rPr>
              <a:t>[22,4] </a:t>
            </a:r>
            <a:r>
              <a:rPr lang="en-NZ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NZ" sz="1600" i="1" dirty="0">
                <a:cs typeface="Courier New" panose="02070309020205020404" pitchFamily="49" charset="0"/>
              </a:rPr>
              <a:t>[9,3][35,5] </a:t>
            </a:r>
            <a:r>
              <a:rPr lang="en-NZ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NZ" sz="1600" i="1" dirty="0">
                <a:cs typeface="Courier New" panose="02070309020205020404" pitchFamily="49" charset="0"/>
              </a:rPr>
              <a:t>[12,4]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DD735-E035-47E5-BAC5-6A6B641C0E12}" type="slidenum">
              <a:rPr lang="en-NZ" smtClean="0"/>
              <a:pPr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880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DD735-E035-47E5-BAC5-6A6B641C0E12}" type="slidenum">
              <a:rPr lang="en-NZ" smtClean="0">
                <a:solidFill>
                  <a:srgbClr val="000000"/>
                </a:solidFill>
              </a:rPr>
              <a:pPr/>
              <a:t>9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31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DD735-E035-47E5-BAC5-6A6B641C0E12}" type="slidenum">
              <a:rPr lang="en-NZ" smtClean="0"/>
              <a:pPr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38550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DD735-E035-47E5-BAC5-6A6B641C0E12}" type="slidenum">
              <a:rPr lang="en-NZ" smtClean="0"/>
              <a:pPr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246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DD735-E035-47E5-BAC5-6A6B641C0E12}" type="slidenum">
              <a:rPr lang="en-NZ" smtClean="0"/>
              <a:pPr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27729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DD735-E035-47E5-BAC5-6A6B641C0E12}" type="slidenum">
              <a:rPr lang="en-NZ" smtClean="0"/>
              <a:pPr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216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1752600"/>
            <a:ext cx="9448800" cy="1676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NZ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9448800" cy="7620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NZ" noProof="0" dirty="0"/>
          </a:p>
        </p:txBody>
      </p:sp>
    </p:spTree>
    <p:extLst>
      <p:ext uri="{BB962C8B-B14F-4D97-AF65-F5344CB8AC3E}">
        <p14:creationId xmlns:p14="http://schemas.microsoft.com/office/powerpoint/2010/main" val="77472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4554CBA-0F57-4FA8-ACC3-90EF93878DA4}" type="slidenum">
              <a:rPr lang="en-NZ"/>
              <a:pPr/>
              <a:t>‹#›</a:t>
            </a:fld>
            <a:endParaRPr lang="en-NZ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C275C-EE40-5C57-2892-C4B1796107C6}"/>
              </a:ext>
            </a:extLst>
          </p:cNvPr>
          <p:cNvCxnSpPr/>
          <p:nvPr userDrawn="1"/>
        </p:nvCxnSpPr>
        <p:spPr bwMode="auto">
          <a:xfrm>
            <a:off x="491716" y="1268760"/>
            <a:ext cx="1120856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990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56" y="44624"/>
            <a:ext cx="11208568" cy="1143000"/>
          </a:xfrm>
        </p:spPr>
        <p:txBody>
          <a:bodyPr/>
          <a:lstStyle>
            <a:lvl1pPr>
              <a:defRPr lang="en-US" sz="36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56" y="1240904"/>
            <a:ext cx="11208568" cy="532859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NZ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7879DA-54F3-4DEB-B146-FD60182700D9}" type="slidenum">
              <a:rPr lang="en-NZ"/>
              <a:pPr/>
              <a:t>‹#›</a:t>
            </a:fld>
            <a:endParaRPr lang="en-NZ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16A9D3-57F3-8FAC-F092-191E0D72D517}"/>
              </a:ext>
            </a:extLst>
          </p:cNvPr>
          <p:cNvCxnSpPr/>
          <p:nvPr userDrawn="1"/>
        </p:nvCxnSpPr>
        <p:spPr bwMode="auto">
          <a:xfrm>
            <a:off x="491716" y="980728"/>
            <a:ext cx="1120856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23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96976"/>
            <a:ext cx="5994400" cy="5661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96976"/>
            <a:ext cx="5994400" cy="5661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B860D2-6B3F-43F0-A397-EA641B00492B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198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F4CFF15-E849-41E9-A5D1-F84CD176B9AE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2137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39185" y="1268414"/>
            <a:ext cx="11713633" cy="1944687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8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1716" y="304800"/>
            <a:ext cx="1120856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1716" y="1628800"/>
            <a:ext cx="1120856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79717" y="0"/>
            <a:ext cx="91228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9FB8E440-684F-4734-9BA2-1C80544FECE6}" type="slidenum">
              <a:rPr lang="en-NZ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9056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66FF"/>
          </a:solidFill>
          <a:latin typeface="Arial" charset="0"/>
          <a:ea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66FF"/>
          </a:solidFill>
          <a:latin typeface="Arial" charset="0"/>
          <a:ea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66FF"/>
          </a:solidFill>
          <a:latin typeface="Arial" charset="0"/>
          <a:ea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66FF"/>
          </a:solidFill>
          <a:latin typeface="Arial" charset="0"/>
          <a:ea typeface="ＭＳ Ｐゴシック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66FF"/>
          </a:solidFill>
          <a:latin typeface="Arial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66FF"/>
          </a:solidFill>
          <a:latin typeface="Arial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66FF"/>
          </a:solidFill>
          <a:latin typeface="Arial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66FF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accent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accent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accent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accent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wnusbaum.github.io/boyer-moore-demo/" TargetMode="External"/><Relationship Id="rId2" Type="http://schemas.openxmlformats.org/officeDocument/2006/relationships/hyperlink" Target="https://people.ok.ubc.ca/ylucet/DS/Algorithms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utexas.edu/users/moore/best-ideas/string-search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jpeg"/><Relationship Id="rId5" Type="http://schemas.openxmlformats.org/officeDocument/2006/relationships/hyperlink" Target="https://www.wikiwand.com/en/Claude_Shannon" TargetMode="Externa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nnonentropy.netmark.p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1384" y="-27384"/>
            <a:ext cx="11161240" cy="1676400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COMP261                             Algorithms and Data Structures</a:t>
            </a:r>
            <a:br>
              <a:rPr lang="en-US" dirty="0">
                <a:latin typeface="Garamond" panose="02020404030301010803" pitchFamily="18" charset="0"/>
              </a:rPr>
            </a:br>
            <a:br>
              <a:rPr lang="en-US" dirty="0">
                <a:latin typeface="Garamond" panose="02020404030301010803" pitchFamily="18" charset="0"/>
              </a:rPr>
            </a:br>
            <a:endParaRPr lang="en-NZ" sz="1800" dirty="0">
              <a:latin typeface="Garamond" panose="02020404030301010803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27448" y="2162944"/>
            <a:ext cx="9448800" cy="762000"/>
          </a:xfrm>
        </p:spPr>
        <p:txBody>
          <a:bodyPr/>
          <a:lstStyle/>
          <a:p>
            <a:r>
              <a:rPr lang="en-NZ" sz="3600" b="1" dirty="0">
                <a:solidFill>
                  <a:schemeClr val="accent5">
                    <a:lumMod val="50000"/>
                  </a:schemeClr>
                </a:solidFill>
                <a:latin typeface="Garamond" panose="02020404030301010803" pitchFamily="18" charset="0"/>
              </a:rPr>
              <a:t>Data Compression 2: </a:t>
            </a:r>
          </a:p>
          <a:p>
            <a:r>
              <a:rPr lang="en-NZ" sz="4400" b="1" dirty="0">
                <a:solidFill>
                  <a:srgbClr val="642100"/>
                </a:solidFill>
                <a:latin typeface="Garamond" panose="02020404030301010803" pitchFamily="18" charset="0"/>
              </a:rPr>
              <a:t>Lempel-Ziv Coding</a:t>
            </a:r>
          </a:p>
          <a:p>
            <a:endParaRPr lang="en-NZ" sz="3600" b="1" dirty="0">
              <a:solidFill>
                <a:srgbClr val="642100"/>
              </a:solidFill>
              <a:latin typeface="Garamond" panose="02020404030301010803" pitchFamily="18" charset="0"/>
            </a:endParaRPr>
          </a:p>
          <a:p>
            <a:r>
              <a:rPr lang="en-NZ" sz="3600" b="1" i="1" dirty="0">
                <a:solidFill>
                  <a:schemeClr val="accent5">
                    <a:lumMod val="50000"/>
                  </a:schemeClr>
                </a:solidFill>
                <a:latin typeface="Garamond" panose="02020404030301010803" pitchFamily="18" charset="0"/>
              </a:rPr>
              <a:t>Fang-Lue Zhang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5C25E1-2CF1-2EA0-9992-6182E95A31AF}"/>
              </a:ext>
            </a:extLst>
          </p:cNvPr>
          <p:cNvCxnSpPr/>
          <p:nvPr/>
        </p:nvCxnSpPr>
        <p:spPr bwMode="auto">
          <a:xfrm>
            <a:off x="491716" y="764704"/>
            <a:ext cx="1120856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Lempel-Ziv 77 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908721"/>
            <a:ext cx="10188624" cy="5949280"/>
          </a:xfrm>
        </p:spPr>
        <p:txBody>
          <a:bodyPr/>
          <a:lstStyle/>
          <a:p>
            <a:endParaRPr lang="en-AU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skljsadf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lkjhwep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oury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dmsmesjkh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fjdhfjdfjdpppdjkhf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sdjkh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fjdhfjds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fjksdh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kjjjfiuiwe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dsd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fdsf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sdsa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cs typeface="Courier New" panose="02070309020205020404" pitchFamily="49" charset="0"/>
            </a:endParaRPr>
          </a:p>
          <a:p>
            <a:pPr>
              <a:spcBef>
                <a:spcPts val="1000"/>
              </a:spcBef>
            </a:pPr>
            <a:r>
              <a:rPr lang="en-NZ" sz="2000" dirty="0"/>
              <a:t>Outputs a string of tuples:</a:t>
            </a:r>
          </a:p>
          <a:p>
            <a:pPr lvl="1">
              <a:spcBef>
                <a:spcPts val="1000"/>
              </a:spcBef>
            </a:pPr>
            <a:r>
              <a:rPr lang="en-NZ" sz="2000" dirty="0"/>
              <a:t>[offset, length, </a:t>
            </a:r>
            <a:r>
              <a:rPr lang="en-NZ" sz="2000" dirty="0" err="1"/>
              <a:t>nextCharacter</a:t>
            </a:r>
            <a:r>
              <a:rPr lang="en-NZ" sz="2000" dirty="0"/>
              <a:t>]   or  [</a:t>
            </a:r>
            <a:r>
              <a:rPr lang="en-NZ" sz="2000" dirty="0" err="1"/>
              <a:t>0,0,character</a:t>
            </a:r>
            <a:r>
              <a:rPr lang="en-NZ" sz="2000" dirty="0"/>
              <a:t>]</a:t>
            </a:r>
          </a:p>
          <a:p>
            <a:pPr>
              <a:spcBef>
                <a:spcPts val="1000"/>
              </a:spcBef>
            </a:pPr>
            <a:r>
              <a:rPr lang="en-NZ" sz="2000" dirty="0"/>
              <a:t>Moves a cursor through the text one character at a time</a:t>
            </a:r>
          </a:p>
          <a:p>
            <a:pPr lvl="1">
              <a:spcBef>
                <a:spcPts val="1000"/>
              </a:spcBef>
            </a:pPr>
            <a:r>
              <a:rPr lang="en-NZ" sz="2000" dirty="0"/>
              <a:t>cursor points at the next character to be encoded.</a:t>
            </a:r>
          </a:p>
          <a:p>
            <a:pPr>
              <a:spcBef>
                <a:spcPts val="1000"/>
              </a:spcBef>
            </a:pPr>
            <a:r>
              <a:rPr lang="en-NZ" sz="2000" dirty="0"/>
              <a:t>Drags  a "sliding window" behind the cursor.</a:t>
            </a:r>
          </a:p>
          <a:p>
            <a:pPr lvl="1">
              <a:spcBef>
                <a:spcPts val="1000"/>
              </a:spcBef>
            </a:pPr>
            <a:r>
              <a:rPr lang="en-NZ" sz="2000" dirty="0"/>
              <a:t>searches for matches only in this sliding window</a:t>
            </a:r>
          </a:p>
          <a:p>
            <a:pPr>
              <a:spcBef>
                <a:spcPts val="1000"/>
              </a:spcBef>
            </a:pPr>
            <a:r>
              <a:rPr lang="en-AU" sz="2000" dirty="0"/>
              <a:t>Expands a </a:t>
            </a:r>
            <a:r>
              <a:rPr lang="en-AU" sz="2000" dirty="0" err="1"/>
              <a:t>lookahead</a:t>
            </a:r>
            <a:r>
              <a:rPr lang="en-AU" sz="2000" dirty="0"/>
              <a:t> buffer from the cursor</a:t>
            </a:r>
          </a:p>
          <a:p>
            <a:pPr lvl="1">
              <a:spcBef>
                <a:spcPts val="1000"/>
              </a:spcBef>
            </a:pPr>
            <a:r>
              <a:rPr lang="en-AU" sz="2000" dirty="0"/>
              <a:t>this is the string it tries to match in the sliding window.</a:t>
            </a:r>
          </a:p>
          <a:p>
            <a:pPr>
              <a:spcBef>
                <a:spcPts val="1000"/>
              </a:spcBef>
            </a:pPr>
            <a:r>
              <a:rPr lang="en-AU" sz="2000" dirty="0"/>
              <a:t>Searches for a match for the </a:t>
            </a:r>
            <a:r>
              <a:rPr lang="en-AU" sz="2000" dirty="0">
                <a:solidFill>
                  <a:srgbClr val="FF0000"/>
                </a:solidFill>
              </a:rPr>
              <a:t>longest possible </a:t>
            </a:r>
            <a:r>
              <a:rPr lang="en-AU" sz="2000" dirty="0" err="1">
                <a:solidFill>
                  <a:srgbClr val="FF0000"/>
                </a:solidFill>
              </a:rPr>
              <a:t>lookahead</a:t>
            </a:r>
            <a:endParaRPr lang="en-AU" sz="2000" dirty="0">
              <a:solidFill>
                <a:srgbClr val="FF0000"/>
              </a:solidFill>
            </a:endParaRPr>
          </a:p>
          <a:p>
            <a:pPr lvl="1">
              <a:spcBef>
                <a:spcPts val="1000"/>
              </a:spcBef>
            </a:pPr>
            <a:r>
              <a:rPr lang="en-AU" sz="2000" dirty="0"/>
              <a:t>stops expanding when there isn't a match</a:t>
            </a:r>
          </a:p>
          <a:p>
            <a:pPr>
              <a:spcBef>
                <a:spcPts val="1000"/>
              </a:spcBef>
            </a:pPr>
            <a:r>
              <a:rPr lang="en-AU" sz="2000" dirty="0"/>
              <a:t>Insert triple of match point, length, and next character</a:t>
            </a:r>
            <a:endParaRPr lang="en-NZ" sz="2000" dirty="0"/>
          </a:p>
          <a:p>
            <a:pPr marL="0" indent="0">
              <a:buNone/>
            </a:pPr>
            <a:endParaRPr lang="en-US" sz="2000" dirty="0"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99073" y="1412776"/>
            <a:ext cx="3528392" cy="72008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rgbClr val="3333C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5" name="Down Arrow 4"/>
          <p:cNvSpPr/>
          <p:nvPr/>
        </p:nvSpPr>
        <p:spPr bwMode="auto">
          <a:xfrm flipV="1">
            <a:off x="6412607" y="1556792"/>
            <a:ext cx="144016" cy="432048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7" name="Rectangle 6"/>
          <p:cNvSpPr/>
          <p:nvPr/>
        </p:nvSpPr>
        <p:spPr bwMode="auto">
          <a:xfrm>
            <a:off x="6441751" y="1412776"/>
            <a:ext cx="64430" cy="7200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8" name="Rectangle 7"/>
          <p:cNvSpPr/>
          <p:nvPr/>
        </p:nvSpPr>
        <p:spPr bwMode="auto">
          <a:xfrm>
            <a:off x="6521337" y="1412776"/>
            <a:ext cx="64430" cy="7200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9" name="Rectangle 8"/>
          <p:cNvSpPr/>
          <p:nvPr/>
        </p:nvSpPr>
        <p:spPr bwMode="auto">
          <a:xfrm>
            <a:off x="6602292" y="1412776"/>
            <a:ext cx="64430" cy="7200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10" name="Rectangle 9"/>
          <p:cNvSpPr/>
          <p:nvPr/>
        </p:nvSpPr>
        <p:spPr bwMode="auto">
          <a:xfrm>
            <a:off x="6683247" y="1412776"/>
            <a:ext cx="64430" cy="7200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11" name="Rectangle 10"/>
          <p:cNvSpPr/>
          <p:nvPr/>
        </p:nvSpPr>
        <p:spPr bwMode="auto">
          <a:xfrm>
            <a:off x="6764202" y="1412776"/>
            <a:ext cx="64430" cy="7200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12" name="Rectangle 11"/>
          <p:cNvSpPr/>
          <p:nvPr/>
        </p:nvSpPr>
        <p:spPr bwMode="auto">
          <a:xfrm>
            <a:off x="6845157" y="1412776"/>
            <a:ext cx="64430" cy="7200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13" name="Rectangle 12"/>
          <p:cNvSpPr/>
          <p:nvPr/>
        </p:nvSpPr>
        <p:spPr bwMode="auto">
          <a:xfrm>
            <a:off x="6926112" y="1412776"/>
            <a:ext cx="64430" cy="7200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14" name="Rectangle 13"/>
          <p:cNvSpPr/>
          <p:nvPr/>
        </p:nvSpPr>
        <p:spPr bwMode="auto">
          <a:xfrm>
            <a:off x="7007067" y="1412776"/>
            <a:ext cx="64430" cy="7200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15" name="Rectangle 14"/>
          <p:cNvSpPr/>
          <p:nvPr/>
        </p:nvSpPr>
        <p:spPr bwMode="auto">
          <a:xfrm>
            <a:off x="7088022" y="1412776"/>
            <a:ext cx="64430" cy="7200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16" name="Rectangle 15"/>
          <p:cNvSpPr/>
          <p:nvPr/>
        </p:nvSpPr>
        <p:spPr bwMode="auto">
          <a:xfrm>
            <a:off x="7168977" y="1412776"/>
            <a:ext cx="64430" cy="7200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17" name="Rectangle 16"/>
          <p:cNvSpPr/>
          <p:nvPr/>
        </p:nvSpPr>
        <p:spPr bwMode="auto">
          <a:xfrm>
            <a:off x="7249932" y="1412776"/>
            <a:ext cx="64430" cy="7200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641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Lempel-Ziv 77 – high level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052736"/>
            <a:ext cx="10245824" cy="5949280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cs typeface="Courier New" panose="02070309020205020404" pitchFamily="49" charset="0"/>
            </a:endParaRPr>
          </a:p>
          <a:p>
            <a:pPr marL="446088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cursor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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0;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windowSize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 100 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// some suitable size</a:t>
            </a:r>
          </a:p>
          <a:p>
            <a:pPr marL="446088" lvl="1" indent="0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while cursor &lt;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text.length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-1:</a:t>
            </a:r>
          </a:p>
          <a:p>
            <a:pPr marL="339725" lvl="1" indent="0" defTabSz="1089025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	look for 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longest prefix of text[cursor .. </a:t>
            </a:r>
            <a:r>
              <a:rPr lang="en-US" sz="18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text.length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-1]</a:t>
            </a:r>
          </a:p>
          <a:p>
            <a:pPr marL="446088" lvl="1" indent="0" defTabSz="1089025"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in text[max(cursor-windowSize,0) .. cursor]</a:t>
            </a:r>
          </a:p>
          <a:p>
            <a:pPr marL="446088" lvl="1" indent="0" defTabSz="1089025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	if found, add 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offset,length,text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cursor+length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]] to output</a:t>
            </a:r>
          </a:p>
          <a:p>
            <a:pPr marL="446088" lvl="1" indent="0" defTabSz="1089025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	else add [0, 0, text[cursor]] to output</a:t>
            </a:r>
          </a:p>
          <a:p>
            <a:pPr marL="446088" lvl="1" indent="0" defTabSz="1089025">
              <a:spcBef>
                <a:spcPts val="6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advance cursor by length+1</a:t>
            </a:r>
          </a:p>
          <a:p>
            <a:pPr marL="446088" lvl="1" indent="0">
              <a:spcBef>
                <a:spcPts val="60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038" indent="0">
              <a:spcBef>
                <a:spcPts val="600"/>
              </a:spcBef>
              <a:buNone/>
            </a:pPr>
            <a:r>
              <a:rPr lang="en-US" sz="2200" dirty="0"/>
              <a:t>We can use various approaches to find that longest-matching-substring:</a:t>
            </a:r>
          </a:p>
          <a:p>
            <a:pPr marL="388938">
              <a:spcBef>
                <a:spcPts val="600"/>
              </a:spcBef>
            </a:pPr>
            <a:r>
              <a:rPr lang="en-US" sz="2200" dirty="0"/>
              <a:t>Brute force: Look for longest match at each position in window</a:t>
            </a:r>
          </a:p>
          <a:p>
            <a:pPr marL="388938">
              <a:spcBef>
                <a:spcPts val="600"/>
              </a:spcBef>
            </a:pPr>
            <a:r>
              <a:rPr lang="en-US" sz="2200" dirty="0"/>
              <a:t>KMP, or Boyer Moore…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506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Lempel-Ziv 77 – coding, a first attempt  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1187624"/>
            <a:ext cx="11208568" cy="5949280"/>
          </a:xfrm>
        </p:spPr>
        <p:txBody>
          <a:bodyPr/>
          <a:lstStyle/>
          <a:p>
            <a:pPr marL="446088" lvl="1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cursor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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</a:p>
          <a:p>
            <a:pPr marL="446088" lvl="1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windowSize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 100 // some suitable size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6088" lvl="1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text.size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54075" lvl="2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length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 1</a:t>
            </a:r>
          </a:p>
          <a:p>
            <a:pPr marL="854075" lvl="2" indent="0">
              <a:spcBef>
                <a:spcPts val="0"/>
              </a:spcBef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prevMatch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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</a:p>
          <a:p>
            <a:pPr marL="854075" lvl="2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loop </a:t>
            </a:r>
          </a:p>
          <a:p>
            <a:pPr marL="1262063" lvl="3" indent="0">
              <a:spcBef>
                <a:spcPts val="0"/>
              </a:spcBef>
              <a:buNone/>
              <a:tabLst>
                <a:tab pos="377190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match 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stringMatch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( 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text[cursor.. </a:t>
            </a:r>
            <a:r>
              <a:rPr lang="en-US" sz="1600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cursor+length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]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  </a:t>
            </a:r>
            <a:r>
              <a:rPr lang="en-US" sz="16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text[((cursor&lt;</a:t>
            </a:r>
            <a:r>
              <a:rPr lang="en-US" sz="1600" dirty="0" err="1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windowSize</a:t>
            </a:r>
            <a:r>
              <a:rPr lang="en-US" sz="1600" dirty="0">
                <a:solidFill>
                  <a:srgbClr val="3333CC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)?0:cursor-windowSize) .. cursor]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)</a:t>
            </a:r>
          </a:p>
          <a:p>
            <a:pPr marL="1262063" lvl="3" indent="0">
              <a:spcBef>
                <a:spcPts val="0"/>
              </a:spcBef>
              <a:buNone/>
              <a:tabLst>
                <a:tab pos="340995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if match succeeded then:</a:t>
            </a:r>
          </a:p>
          <a:p>
            <a:pPr marL="1262063" lvl="3" indent="0">
              <a:spcBef>
                <a:spcPts val="0"/>
              </a:spcBef>
              <a:buNone/>
              <a:tabLst>
                <a:tab pos="3409950" algn="l"/>
              </a:tabLst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prevMatch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  match</a:t>
            </a:r>
          </a:p>
          <a:p>
            <a:pPr marL="1262063" lvl="3" indent="0">
              <a:spcBef>
                <a:spcPts val="0"/>
              </a:spcBef>
              <a:buNone/>
              <a:tabLst>
                <a:tab pos="3409950" algn="l"/>
              </a:tabLst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   length  length + 1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62063" lvl="3" indent="0">
              <a:spcBef>
                <a:spcPts val="0"/>
              </a:spcBef>
              <a:buNone/>
              <a:tabLst>
                <a:tab pos="340995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else:</a:t>
            </a:r>
          </a:p>
          <a:p>
            <a:pPr marL="1670050" lvl="4" indent="0">
              <a:spcBef>
                <a:spcPts val="0"/>
              </a:spcBef>
              <a:buNone/>
              <a:tabLst>
                <a:tab pos="3409950" algn="l"/>
              </a:tabLst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output( [a value for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prevMatch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,</a:t>
            </a:r>
          </a:p>
          <a:p>
            <a:pPr marL="1670050" lvl="4" indent="0">
              <a:spcBef>
                <a:spcPts val="0"/>
              </a:spcBef>
              <a:buNone/>
              <a:tabLst>
                <a:tab pos="3409950" algn="l"/>
              </a:tabLst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         length - 1, text[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cursor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+length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 - 1]])</a:t>
            </a:r>
          </a:p>
          <a:p>
            <a:pPr marL="1670050" lvl="4" indent="0">
              <a:spcBef>
                <a:spcPts val="0"/>
              </a:spcBef>
              <a:buNone/>
              <a:tabLst>
                <a:tab pos="3409950" algn="l"/>
              </a:tabLst>
            </a:pP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cursor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 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cursor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 + length</a:t>
            </a:r>
          </a:p>
          <a:p>
            <a:pPr marL="1670050" lvl="4" indent="0">
              <a:spcBef>
                <a:spcPts val="0"/>
              </a:spcBef>
              <a:buNone/>
              <a:tabLst>
                <a:tab pos="3409950" algn="l"/>
              </a:tabLst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break</a:t>
            </a:r>
          </a:p>
          <a:p>
            <a:pPr marL="1670050" lvl="4" indent="0">
              <a:spcBef>
                <a:spcPts val="0"/>
              </a:spcBef>
              <a:buNone/>
              <a:tabLst>
                <a:tab pos="3409950" algn="l"/>
              </a:tabLst>
            </a:pPr>
            <a:endParaRPr lang="en-US" sz="1800" dirty="0">
              <a:cs typeface="Courier New" panose="02070309020205020404" pitchFamily="49" charset="0"/>
              <a:sym typeface="Symbol"/>
            </a:endParaRPr>
          </a:p>
          <a:p>
            <a:pPr marL="285750" lvl="4" indent="-2857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3409950" algn="l"/>
              </a:tabLst>
            </a:pPr>
            <a:r>
              <a:rPr lang="en-US" sz="1800" dirty="0">
                <a:cs typeface="Courier New" panose="02070309020205020404" pitchFamily="49" charset="0"/>
                <a:sym typeface="Symbol"/>
              </a:rPr>
              <a:t>This looks for an occurrence of text[cursor..</a:t>
            </a:r>
            <a:r>
              <a:rPr lang="en-US" sz="1800" dirty="0" err="1">
                <a:cs typeface="Courier New" panose="02070309020205020404" pitchFamily="49" charset="0"/>
                <a:sym typeface="Symbol"/>
              </a:rPr>
              <a:t>cursor+length</a:t>
            </a:r>
            <a:r>
              <a:rPr lang="en-US" sz="1800" dirty="0">
                <a:cs typeface="Courier New" panose="02070309020205020404" pitchFamily="49" charset="0"/>
                <a:sym typeface="Symbol"/>
              </a:rPr>
              <a:t>] in text[</a:t>
            </a:r>
            <a:r>
              <a:rPr lang="en-US" sz="1800" dirty="0" err="1">
                <a:cs typeface="Courier New" panose="02070309020205020404" pitchFamily="49" charset="0"/>
                <a:sym typeface="Symbol"/>
              </a:rPr>
              <a:t>start..cursor</a:t>
            </a:r>
            <a:r>
              <a:rPr lang="en-US" sz="1800" dirty="0">
                <a:cs typeface="Courier New" panose="02070309020205020404" pitchFamily="49" charset="0"/>
                <a:sym typeface="Symbol"/>
              </a:rPr>
              <a:t>-1], for increasing values of length, until none is found, then outputs a triple.</a:t>
            </a:r>
          </a:p>
          <a:p>
            <a:pPr marL="285750" lvl="4" indent="-2857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3409950" algn="l"/>
              </a:tabLst>
            </a:pPr>
            <a:r>
              <a:rPr lang="en-US" sz="1800" dirty="0">
                <a:cs typeface="Courier New" panose="02070309020205020404" pitchFamily="49" charset="0"/>
                <a:sym typeface="Symbol"/>
              </a:rPr>
              <a:t>This is pretty wasteful – we know there is no match before </a:t>
            </a:r>
            <a:r>
              <a:rPr lang="en-US" sz="1800" dirty="0" err="1">
                <a:cs typeface="Courier New" panose="02070309020205020404" pitchFamily="49" charset="0"/>
                <a:sym typeface="Symbol"/>
              </a:rPr>
              <a:t>prevMatch</a:t>
            </a:r>
            <a:r>
              <a:rPr lang="en-US" sz="1800" dirty="0">
                <a:cs typeface="Courier New" panose="02070309020205020404" pitchFamily="49" charset="0"/>
                <a:sym typeface="Symbol"/>
              </a:rPr>
              <a:t>, so there’s no point looking there again!  Probably better starting from </a:t>
            </a:r>
            <a:r>
              <a:rPr lang="en-US" sz="1800" dirty="0" err="1">
                <a:cs typeface="Courier New" panose="02070309020205020404" pitchFamily="49" charset="0"/>
                <a:sym typeface="Symbol"/>
              </a:rPr>
              <a:t>prevMatch</a:t>
            </a:r>
            <a:r>
              <a:rPr lang="en-US" sz="1800" dirty="0">
                <a:cs typeface="Courier New" panose="02070309020205020404" pitchFamily="49" charset="0"/>
                <a:sym typeface="Symbol"/>
              </a:rPr>
              <a:t>?</a:t>
            </a:r>
          </a:p>
          <a:p>
            <a:pPr marL="285750" lvl="4" indent="-28575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3409950" algn="l"/>
              </a:tabLst>
            </a:pPr>
            <a:r>
              <a:rPr lang="en-US" sz="1800" dirty="0">
                <a:cs typeface="Courier New" panose="02070309020205020404" pitchFamily="49" charset="0"/>
                <a:sym typeface="Symbol"/>
              </a:rPr>
              <a:t>Or (maybe) find longest match starting at each position in window and record longest?</a:t>
            </a:r>
            <a:endParaRPr lang="en-US" dirty="0">
              <a:cs typeface="Courier New" panose="02070309020205020404" pitchFamily="49" charset="0"/>
              <a:sym typeface="Symbol"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7851204" y="1556791"/>
            <a:ext cx="2448272" cy="1224136"/>
          </a:xfrm>
          <a:prstGeom prst="wedgeRoundRectCallout">
            <a:avLst>
              <a:gd name="adj1" fmla="val -32407"/>
              <a:gd name="adj2" fmla="val 62465"/>
              <a:gd name="adj3" fmla="val 16667"/>
            </a:avLst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However: </a:t>
            </a:r>
            <a:br>
              <a:rPr lang="en-US" dirty="0"/>
            </a:br>
            <a:r>
              <a:rPr lang="en-US" dirty="0"/>
              <a:t>(cursor – </a:t>
            </a:r>
            <a:r>
              <a:rPr lang="en-US" dirty="0" err="1"/>
              <a:t>windowSize</a:t>
            </a:r>
            <a:r>
              <a:rPr lang="en-US" dirty="0"/>
              <a:t>)</a:t>
            </a:r>
          </a:p>
          <a:p>
            <a:r>
              <a:rPr lang="en-US" dirty="0"/>
              <a:t>should never point before 0,</a:t>
            </a:r>
          </a:p>
          <a:p>
            <a:pPr>
              <a:spcBef>
                <a:spcPts val="1200"/>
              </a:spcBef>
            </a:pPr>
            <a:r>
              <a:rPr lang="en-US" dirty="0"/>
              <a:t>and (cursor + length) mustn't</a:t>
            </a:r>
          </a:p>
          <a:p>
            <a:r>
              <a:rPr lang="en-US" dirty="0"/>
              <a:t>go past end of text</a:t>
            </a:r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12</a:t>
            </a:fld>
            <a:endParaRPr lang="en-NZ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839416" y="5157192"/>
            <a:ext cx="835292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8965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Decompression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496" y="981076"/>
            <a:ext cx="9108504" cy="5876925"/>
          </a:xfrm>
        </p:spPr>
        <p:txBody>
          <a:bodyPr/>
          <a:lstStyle/>
          <a:p>
            <a:pPr marL="0" lvl="1" indent="0">
              <a:buNone/>
            </a:pPr>
            <a:r>
              <a:rPr lang="en-NZ" sz="2000">
                <a:latin typeface="Courier New" panose="02070309020205020404" pitchFamily="49" charset="0"/>
                <a:cs typeface="Courier New" panose="02070309020205020404" pitchFamily="49" charset="0"/>
              </a:rPr>
              <a:t>a_contrived_text_containing_riveting_contrasting_t</a:t>
            </a:r>
            <a:endParaRPr lang="en-NZ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  <a:sym typeface="Wingdings" panose="05000000000000000000" pitchFamily="2" charset="2"/>
              </a:rPr>
              <a:t>         </a:t>
            </a:r>
            <a:endParaRPr lang="en-US" sz="20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[0,0,a][</a:t>
            </a:r>
            <a:r>
              <a:rPr lang="en-US" sz="14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0,0,_][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0,0,c][0,0,o][0,0,n][0,0,t][0,0,r][0,0,i][0,0,v][0,0,e][0,0,d][10,1,t]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[4,1,x][</a:t>
            </a:r>
            <a:r>
              <a:rPr lang="en-US" sz="14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3,1,_][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15,4,a][15,1,n][2,2,g][11,1,r][22,3,t][9,4,c][35,4,a][0,0,s][12,5,t]</a:t>
            </a:r>
            <a:endParaRPr lang="en-NZ" sz="1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800"/>
              </a:spcBef>
            </a:pPr>
            <a:r>
              <a:rPr lang="en-US"/>
              <a:t>so we can just decode </a:t>
            </a:r>
            <a:r>
              <a:rPr lang="en-US" dirty="0"/>
              <a:t>each tuple in </a:t>
            </a:r>
            <a:r>
              <a:rPr lang="en-US"/>
              <a:t>turn:</a:t>
            </a:r>
          </a:p>
          <a:p>
            <a:pPr>
              <a:spcBef>
                <a:spcPts val="1800"/>
              </a:spcBef>
            </a:pPr>
            <a:endParaRPr lang="en-US" dirty="0"/>
          </a:p>
          <a:p>
            <a:pPr marL="446088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cursor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 0 </a:t>
            </a:r>
          </a:p>
          <a:p>
            <a:pPr marL="446088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each tuple </a:t>
            </a:r>
          </a:p>
          <a:p>
            <a:pPr marL="819150" lvl="2" indent="0"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if [0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0,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]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:   output[cursor++] 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19150" lvl="2" indent="0">
              <a:buNone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elif [</a:t>
            </a:r>
            <a:r>
              <a:rPr lang="en-US" sz="2000" i="1"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length,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]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: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227138" lvl="3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j = 0 to length-1 </a:t>
            </a:r>
          </a:p>
          <a:p>
            <a:pPr marL="1635125" lvl="4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[cursor++]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  output[cursor-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offset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 ]</a:t>
            </a:r>
          </a:p>
          <a:p>
            <a:pPr marL="1227138" lvl="3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output[cursor++]   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ch</a:t>
            </a:r>
            <a:endParaRPr lang="en-US" sz="20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27138" lvl="3" indent="0"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350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Lempel Ziv – note that…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Encoding is expensive, decoding is cheap</a:t>
            </a:r>
          </a:p>
          <a:p>
            <a:pPr>
              <a:spcBef>
                <a:spcPts val="1800"/>
              </a:spcBef>
            </a:pPr>
            <a:r>
              <a:rPr lang="en-US" dirty="0"/>
              <a:t>Many improvements/variants have been proposed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See Wikipedia and other online summaries</a:t>
            </a:r>
          </a:p>
          <a:p>
            <a:pPr>
              <a:spcBef>
                <a:spcPts val="1800"/>
              </a:spcBef>
            </a:pPr>
            <a:r>
              <a:rPr lang="en-US"/>
              <a:t>e.g.: could use </a:t>
            </a:r>
            <a:r>
              <a:rPr lang="en-US" dirty="0"/>
              <a:t>two </a:t>
            </a:r>
            <a:r>
              <a:rPr lang="en-US"/>
              <a:t>types of </a:t>
            </a:r>
            <a:r>
              <a:rPr lang="en-US" dirty="0"/>
              <a:t>output value: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(offset, length) pair for repeated sequence</a:t>
            </a:r>
            <a:r>
              <a:rPr lang="en-US"/>
              <a:t>,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character for non-repeat</a:t>
            </a:r>
          </a:p>
          <a:p>
            <a:pPr lvl="1">
              <a:spcBef>
                <a:spcPts val="1800"/>
              </a:spcBef>
            </a:pPr>
            <a:r>
              <a:rPr lang="en-US"/>
              <a:t>How </a:t>
            </a:r>
            <a:r>
              <a:rPr lang="en-US" dirty="0"/>
              <a:t>can we distinguish them?</a:t>
            </a:r>
          </a:p>
          <a:p>
            <a:pPr>
              <a:spcBef>
                <a:spcPts val="1800"/>
              </a:spcBef>
            </a:pPr>
            <a:r>
              <a:rPr lang="en-US" dirty="0"/>
              <a:t>Can be used in conjunction with Huffman coding.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8934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 string-searching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Knuth-Morris-Pratt visualization (also Huffman, many others): </a:t>
            </a:r>
            <a:r>
              <a:rPr lang="en-US" sz="2400">
                <a:hlinkClick r:id="rId2"/>
              </a:rPr>
              <a:t>https://people.ok.ubc.ca/ylucet/DS/Algorithms.html</a:t>
            </a:r>
            <a:endParaRPr lang="en-US" sz="2400"/>
          </a:p>
          <a:p>
            <a:endParaRPr lang="en-US" sz="2400"/>
          </a:p>
          <a:p>
            <a:r>
              <a:rPr lang="en-US" sz="2400"/>
              <a:t>If you’re interested in Boyer-Moore: </a:t>
            </a:r>
            <a:r>
              <a:rPr lang="en-US" sz="2400">
                <a:hlinkClick r:id="rId3"/>
              </a:rPr>
              <a:t>https://dwnusbaum.github.io/boyer-moore-demo/</a:t>
            </a:r>
            <a:endParaRPr lang="en-US" sz="2400"/>
          </a:p>
          <a:p>
            <a:endParaRPr lang="en-US" sz="2400"/>
          </a:p>
          <a:p>
            <a:r>
              <a:rPr lang="en-US" sz="2400"/>
              <a:t>The “Moore” in Boyer-Moore has a nice interactive demos of both Knuth-Morris-Pratt and Boyer-Moore algorithms:</a:t>
            </a:r>
            <a:br>
              <a:rPr lang="en-US" sz="2400"/>
            </a:br>
            <a:r>
              <a:rPr lang="en-US" sz="2400">
                <a:hlinkClick r:id="rId4"/>
              </a:rPr>
              <a:t>http://www.cs.utexas.edu/users/moore/best-ideas/string-searching/</a:t>
            </a:r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863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Data/Text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z="2400" dirty="0"/>
              <a:t>Reducing the memory required to store some information.</a:t>
            </a:r>
          </a:p>
          <a:p>
            <a:endParaRPr lang="en-NZ" sz="2400" dirty="0"/>
          </a:p>
          <a:p>
            <a:endParaRPr lang="en-NZ" sz="2400" dirty="0"/>
          </a:p>
          <a:p>
            <a:endParaRPr lang="en-NZ" sz="2400" dirty="0"/>
          </a:p>
          <a:p>
            <a:endParaRPr lang="en-NZ" sz="2400" dirty="0"/>
          </a:p>
          <a:p>
            <a:r>
              <a:rPr lang="en-NZ" sz="2400" dirty="0"/>
              <a:t>Huffman </a:t>
            </a:r>
            <a:r>
              <a:rPr lang="en-NZ" sz="2400"/>
              <a:t>coding minimised </a:t>
            </a:r>
            <a:r>
              <a:rPr lang="en-NZ" sz="2400" dirty="0"/>
              <a:t>the number of bits </a:t>
            </a:r>
            <a:r>
              <a:rPr lang="en-NZ" sz="2400" u="sng" dirty="0"/>
              <a:t>for each </a:t>
            </a:r>
            <a:r>
              <a:rPr lang="en-NZ" sz="2400" u="sng"/>
              <a:t>symbol</a:t>
            </a:r>
            <a:r>
              <a:rPr lang="en-NZ" sz="2400"/>
              <a:t>.</a:t>
            </a:r>
          </a:p>
          <a:p>
            <a:endParaRPr lang="en-NZ" sz="2400" dirty="0"/>
          </a:p>
          <a:p>
            <a:r>
              <a:rPr lang="en-NZ" sz="2400"/>
              <a:t>Perhaps we could do </a:t>
            </a:r>
            <a:r>
              <a:rPr lang="en-NZ" sz="2400" dirty="0"/>
              <a:t>better by looking </a:t>
            </a:r>
            <a:r>
              <a:rPr lang="en-NZ" sz="2400"/>
              <a:t>at </a:t>
            </a:r>
            <a:r>
              <a:rPr lang="en-NZ" sz="2400" u="sng"/>
              <a:t>sequences of symbols</a:t>
            </a:r>
            <a:r>
              <a:rPr lang="en-NZ" sz="2400"/>
              <a:t>?</a:t>
            </a:r>
          </a:p>
          <a:p>
            <a:endParaRPr lang="en-NZ" sz="2400"/>
          </a:p>
          <a:p>
            <a:endParaRPr lang="en-NZ" sz="2400" dirty="0"/>
          </a:p>
          <a:p>
            <a:endParaRPr lang="en-NZ" sz="2400" dirty="0"/>
          </a:p>
          <a:p>
            <a:pPr marL="0" indent="0">
              <a:buNone/>
            </a:pPr>
            <a:endParaRPr lang="en-NZ" sz="2400" dirty="0"/>
          </a:p>
          <a:p>
            <a:endParaRPr lang="en-NZ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567608" y="1988840"/>
            <a:ext cx="6408712" cy="792088"/>
            <a:chOff x="1187624" y="2780928"/>
            <a:chExt cx="6408712" cy="792088"/>
          </a:xfrm>
        </p:grpSpPr>
        <p:sp>
          <p:nvSpPr>
            <p:cNvPr id="4" name="Rectangle 3"/>
            <p:cNvSpPr/>
            <p:nvPr/>
          </p:nvSpPr>
          <p:spPr bwMode="auto">
            <a:xfrm>
              <a:off x="1187624" y="2780928"/>
              <a:ext cx="2232248" cy="79208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NZ" dirty="0"/>
                <a:t>Original text/image/sound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139952" y="2996952"/>
              <a:ext cx="1152128" cy="432048"/>
            </a:xfrm>
            <a:prstGeom prst="roundRect">
              <a:avLst>
                <a:gd name="adj" fmla="val 43122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NZ" dirty="0"/>
                <a:t>compress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6012160" y="2924944"/>
              <a:ext cx="1584176" cy="57606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NZ" dirty="0"/>
                <a:t>compressed</a:t>
              </a:r>
            </a:p>
            <a:p>
              <a:r>
                <a:rPr lang="en-NZ" dirty="0"/>
                <a:t>text/image/sound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>
              <a:off x="3419872" y="3212976"/>
              <a:ext cx="720080" cy="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292080" y="3212976"/>
              <a:ext cx="720080" cy="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575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Shannon, and information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56" y="1240904"/>
            <a:ext cx="6456040" cy="5328592"/>
          </a:xfrm>
        </p:spPr>
        <p:txBody>
          <a:bodyPr/>
          <a:lstStyle/>
          <a:p>
            <a:r>
              <a:rPr lang="en-NZ" dirty="0">
                <a:hlinkClick r:id="rId5"/>
              </a:rPr>
              <a:t>Claude Shannon</a:t>
            </a:r>
            <a:endParaRPr lang="en-NZ" dirty="0"/>
          </a:p>
          <a:p>
            <a:r>
              <a:rPr lang="en-NZ" sz="2000" dirty="0"/>
              <a:t>“…kept a box on his desk called the "Ultimate Machine". Otherwise featureless, the box possessed a single switch on its side. When the switch was flipped, the lid of the box opened and a mechanical hand reached out, flipped off the switch, then retracted back inside the box.”</a:t>
            </a:r>
            <a:endParaRPr lang="en-NZ" dirty="0"/>
          </a:p>
          <a:p>
            <a:endParaRPr lang="en-NZ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3</a:t>
            </a:fld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40" y="4725144"/>
            <a:ext cx="2833058" cy="170440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146702" y="4509120"/>
            <a:ext cx="3960440" cy="1656184"/>
          </a:xfrm>
          <a:prstGeom prst="wedgeRoundRectCallout">
            <a:avLst>
              <a:gd name="adj1" fmla="val 83982"/>
              <a:gd name="adj2" fmla="val 5332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NZ" sz="1600">
                <a:latin typeface="Garamond" panose="02020404030301010803" pitchFamily="18" charset="0"/>
                <a:ea typeface="ＭＳ Ｐゴシック" pitchFamily="34" charset="-128"/>
              </a:rPr>
              <a:t>“This duality can be pursued further and is related to a duality between past and future and the notions of control and knowledge. </a:t>
            </a:r>
            <a:r>
              <a:rPr lang="en-NZ" sz="1600" b="1">
                <a:latin typeface="Garamond" panose="02020404030301010803" pitchFamily="18" charset="0"/>
                <a:ea typeface="ＭＳ Ｐゴシック" pitchFamily="34" charset="-128"/>
              </a:rPr>
              <a:t>Thus we may have knowledge of the past but cannot control it; we may control the future but have no knowledge of it</a:t>
            </a:r>
            <a:r>
              <a:rPr lang="en-NZ" sz="1600">
                <a:latin typeface="Garamond" panose="02020404030301010803" pitchFamily="18" charset="0"/>
                <a:ea typeface="ＭＳ Ｐゴシック" pitchFamily="34" charset="-128"/>
              </a:rPr>
              <a:t>.”</a:t>
            </a:r>
            <a:endParaRPr lang="en-US" sz="1600">
              <a:latin typeface="Garamond" panose="02020404030301010803" pitchFamily="18" charset="0"/>
              <a:ea typeface="ＭＳ Ｐゴシック" pitchFamily="34" charset="-128"/>
            </a:endParaRPr>
          </a:p>
        </p:txBody>
      </p:sp>
      <p:pic>
        <p:nvPicPr>
          <p:cNvPr id="7" name="Screen Recording 2023-05-17 at 1.32.15 PM">
            <a:hlinkClick r:id="" action="ppaction://media"/>
            <a:extLst>
              <a:ext uri="{FF2B5EF4-FFF2-40B4-BE49-F238E27FC236}">
                <a16:creationId xmlns:a16="http://schemas.microsoft.com/office/drawing/2014/main" id="{5F892536-6010-006C-3814-B278C1095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30546" y="1191943"/>
            <a:ext cx="4627637" cy="27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7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predictable structure </a:t>
            </a:r>
            <a:r>
              <a:rPr lang="en-NZ">
                <a:sym typeface="Wingdings" panose="05000000000000000000" pitchFamily="2" charset="2"/>
              </a:rPr>
              <a:t> shorter codes?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56" y="1240904"/>
            <a:ext cx="10775661" cy="5328592"/>
          </a:xfrm>
        </p:spPr>
        <p:txBody>
          <a:bodyPr/>
          <a:lstStyle/>
          <a:p>
            <a:r>
              <a:rPr lang="en-NZ" sz="2400" dirty="0"/>
              <a:t>Shannon’s source coding theorem: the </a:t>
            </a:r>
            <a:r>
              <a:rPr lang="en-NZ" sz="2400" i="1" dirty="0"/>
              <a:t>optimal</a:t>
            </a:r>
            <a:r>
              <a:rPr lang="en-NZ" sz="2400" dirty="0"/>
              <a:t> code length for a symbol is –log</a:t>
            </a:r>
            <a:r>
              <a:rPr lang="en-NZ" sz="2400" baseline="-25000" dirty="0"/>
              <a:t>2</a:t>
            </a:r>
            <a:r>
              <a:rPr lang="en-NZ" sz="2400" dirty="0"/>
              <a:t>P, where P is the probability of the input symbol. The average of this, over the whole alphabet, is called the </a:t>
            </a:r>
            <a:r>
              <a:rPr lang="en-NZ" sz="2400" i="1" u="sng" dirty="0"/>
              <a:t>entropy, H</a:t>
            </a:r>
            <a:r>
              <a:rPr lang="en-NZ" sz="2400" i="1" dirty="0"/>
              <a:t>.</a:t>
            </a:r>
            <a:endParaRPr lang="en-NZ" sz="2400" dirty="0"/>
          </a:p>
          <a:p>
            <a:pPr lvl="1"/>
            <a:r>
              <a:rPr lang="en-NZ" sz="2200" dirty="0"/>
              <a:t>If P was “flat” (all letters equally likely), </a:t>
            </a:r>
            <a:r>
              <a:rPr lang="en-NZ" sz="2200" i="1" dirty="0"/>
              <a:t>H</a:t>
            </a:r>
            <a:r>
              <a:rPr lang="en-NZ" sz="2200" dirty="0"/>
              <a:t>=4.75 bits, for English</a:t>
            </a:r>
          </a:p>
          <a:p>
            <a:pPr lvl="1"/>
            <a:r>
              <a:rPr lang="en-NZ" sz="2200" dirty="0"/>
              <a:t>With the actual P, it drops a bit to 4.2 bits/char. You can try it </a:t>
            </a:r>
            <a:r>
              <a:rPr lang="en-NZ" sz="2200" dirty="0">
                <a:hlinkClick r:id="rId3"/>
              </a:rPr>
              <a:t>here</a:t>
            </a:r>
            <a:r>
              <a:rPr lang="en-NZ" sz="2200" dirty="0"/>
              <a:t>.</a:t>
            </a:r>
          </a:p>
          <a:p>
            <a:pPr lvl="1"/>
            <a:r>
              <a:rPr lang="en-NZ" sz="2200" dirty="0"/>
              <a:t>but that ignores the fact it’s a </a:t>
            </a:r>
            <a:r>
              <a:rPr lang="en-NZ" sz="2200" i="1" dirty="0"/>
              <a:t>sequence</a:t>
            </a:r>
            <a:r>
              <a:rPr lang="en-NZ" sz="2200" dirty="0"/>
              <a:t>. </a:t>
            </a:r>
          </a:p>
          <a:p>
            <a:pPr marL="457200" lvl="1" indent="0">
              <a:buNone/>
            </a:pPr>
            <a:endParaRPr lang="en-NZ" sz="2200" dirty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r>
              <a:rPr lang="en-NZ" sz="2200" dirty="0">
                <a:solidFill>
                  <a:schemeClr val="accent2"/>
                </a:solidFill>
              </a:rPr>
              <a:t>Fr </a:t>
            </a:r>
            <a:r>
              <a:rPr lang="en-NZ" sz="2200" dirty="0" err="1">
                <a:solidFill>
                  <a:schemeClr val="accent2"/>
                </a:solidFill>
              </a:rPr>
              <a:t>xmpl</a:t>
            </a:r>
            <a:r>
              <a:rPr lang="en-NZ" sz="2200" dirty="0">
                <a:solidFill>
                  <a:schemeClr val="accent2"/>
                </a:solidFill>
              </a:rPr>
              <a:t>, y </a:t>
            </a:r>
            <a:r>
              <a:rPr lang="en-NZ" sz="2200" dirty="0" err="1">
                <a:solidFill>
                  <a:schemeClr val="accent2"/>
                </a:solidFill>
              </a:rPr>
              <a:t>cn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prbbly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gss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wht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ths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sntnc</a:t>
            </a:r>
            <a:r>
              <a:rPr lang="en-NZ" sz="2200" dirty="0">
                <a:solidFill>
                  <a:schemeClr val="accent2"/>
                </a:solidFill>
              </a:rPr>
              <a:t> sys, </a:t>
            </a:r>
            <a:r>
              <a:rPr lang="en-NZ" sz="2200" dirty="0" err="1">
                <a:solidFill>
                  <a:schemeClr val="accent2"/>
                </a:solidFill>
              </a:rPr>
              <a:t>vn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wth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ll</a:t>
            </a:r>
            <a:r>
              <a:rPr lang="en-NZ" sz="2200" dirty="0">
                <a:solidFill>
                  <a:schemeClr val="accent2"/>
                </a:solidFill>
              </a:rPr>
              <a:t> f </a:t>
            </a:r>
            <a:r>
              <a:rPr lang="en-NZ" sz="2200" dirty="0" err="1">
                <a:solidFill>
                  <a:schemeClr val="accent2"/>
                </a:solidFill>
              </a:rPr>
              <a:t>th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vwls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mssng</a:t>
            </a:r>
            <a:r>
              <a:rPr lang="en-NZ" sz="2200" dirty="0">
                <a:solidFill>
                  <a:schemeClr val="accent2"/>
                </a:solidFill>
              </a:rPr>
              <a:t>. </a:t>
            </a:r>
            <a:r>
              <a:rPr lang="en-NZ" sz="2200" dirty="0" err="1">
                <a:solidFill>
                  <a:schemeClr val="accent2"/>
                </a:solidFill>
              </a:rPr>
              <a:t>Tht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ndcts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tht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th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nfrmtn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cntnt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cn</a:t>
            </a:r>
            <a:r>
              <a:rPr lang="en-NZ" sz="2200" dirty="0">
                <a:solidFill>
                  <a:schemeClr val="accent2"/>
                </a:solidFill>
              </a:rPr>
              <a:t> b </a:t>
            </a:r>
            <a:r>
              <a:rPr lang="en-NZ" sz="2200" dirty="0" err="1">
                <a:solidFill>
                  <a:schemeClr val="accent2"/>
                </a:solidFill>
              </a:rPr>
              <a:t>xtrctd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frm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th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rmnng</a:t>
            </a:r>
            <a:r>
              <a:rPr lang="en-NZ" sz="2200" dirty="0">
                <a:solidFill>
                  <a:schemeClr val="accent2"/>
                </a:solidFill>
              </a:rPr>
              <a:t> </a:t>
            </a:r>
            <a:r>
              <a:rPr lang="en-NZ" sz="2200" dirty="0" err="1">
                <a:solidFill>
                  <a:schemeClr val="accent2"/>
                </a:solidFill>
              </a:rPr>
              <a:t>smbls</a:t>
            </a:r>
            <a:r>
              <a:rPr lang="en-NZ" sz="2200" dirty="0">
                <a:solidFill>
                  <a:schemeClr val="accent2"/>
                </a:solidFill>
              </a:rPr>
              <a:t>.</a:t>
            </a:r>
          </a:p>
          <a:p>
            <a:pPr marL="457200" lvl="1" indent="0">
              <a:buNone/>
            </a:pPr>
            <a:endParaRPr lang="en-NZ" sz="1100" dirty="0"/>
          </a:p>
          <a:p>
            <a:pPr marL="457200" lvl="1" indent="0">
              <a:buNone/>
            </a:pPr>
            <a:r>
              <a:rPr lang="en-NZ" sz="2200" dirty="0" err="1">
                <a:solidFill>
                  <a:srgbClr val="C00000"/>
                </a:solidFill>
              </a:rPr>
              <a:t>Aoccdrnig</a:t>
            </a:r>
            <a:r>
              <a:rPr lang="en-NZ" sz="2200" dirty="0">
                <a:solidFill>
                  <a:srgbClr val="C00000"/>
                </a:solidFill>
              </a:rPr>
              <a:t> to </a:t>
            </a:r>
            <a:r>
              <a:rPr lang="en-NZ" sz="2200" dirty="0" err="1">
                <a:solidFill>
                  <a:srgbClr val="C00000"/>
                </a:solidFill>
              </a:rPr>
              <a:t>rscheearch</a:t>
            </a:r>
            <a:r>
              <a:rPr lang="en-NZ" sz="2200" dirty="0">
                <a:solidFill>
                  <a:srgbClr val="C00000"/>
                </a:solidFill>
              </a:rPr>
              <a:t> at </a:t>
            </a:r>
            <a:r>
              <a:rPr lang="en-NZ" sz="2200" dirty="0" err="1">
                <a:solidFill>
                  <a:srgbClr val="C00000"/>
                </a:solidFill>
              </a:rPr>
              <a:t>Cmabirgde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Uinervtisy</a:t>
            </a:r>
            <a:r>
              <a:rPr lang="en-NZ" sz="2200" dirty="0">
                <a:solidFill>
                  <a:srgbClr val="C00000"/>
                </a:solidFill>
              </a:rPr>
              <a:t>, it </a:t>
            </a:r>
            <a:r>
              <a:rPr lang="en-NZ" sz="2200" dirty="0" err="1">
                <a:solidFill>
                  <a:srgbClr val="C00000"/>
                </a:solidFill>
              </a:rPr>
              <a:t>deosn’t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mttaer</a:t>
            </a:r>
            <a:r>
              <a:rPr lang="en-NZ" sz="2200" dirty="0">
                <a:solidFill>
                  <a:srgbClr val="C00000"/>
                </a:solidFill>
              </a:rPr>
              <a:t> in </a:t>
            </a:r>
            <a:r>
              <a:rPr lang="en-NZ" sz="2200" dirty="0" err="1">
                <a:solidFill>
                  <a:srgbClr val="C00000"/>
                </a:solidFill>
              </a:rPr>
              <a:t>waht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oredr</a:t>
            </a:r>
            <a:r>
              <a:rPr lang="en-NZ" sz="2200" dirty="0">
                <a:solidFill>
                  <a:srgbClr val="C00000"/>
                </a:solidFill>
              </a:rPr>
              <a:t> the </a:t>
            </a:r>
            <a:r>
              <a:rPr lang="en-NZ" sz="2200" dirty="0" err="1">
                <a:solidFill>
                  <a:srgbClr val="C00000"/>
                </a:solidFill>
              </a:rPr>
              <a:t>ltteers</a:t>
            </a:r>
            <a:r>
              <a:rPr lang="en-NZ" sz="2200" dirty="0">
                <a:solidFill>
                  <a:srgbClr val="C00000"/>
                </a:solidFill>
              </a:rPr>
              <a:t> in a </a:t>
            </a:r>
            <a:r>
              <a:rPr lang="en-NZ" sz="2200" dirty="0" err="1">
                <a:solidFill>
                  <a:srgbClr val="C00000"/>
                </a:solidFill>
              </a:rPr>
              <a:t>wrod</a:t>
            </a:r>
            <a:r>
              <a:rPr lang="en-NZ" sz="2200" dirty="0">
                <a:solidFill>
                  <a:srgbClr val="C00000"/>
                </a:solidFill>
              </a:rPr>
              <a:t> are, the </a:t>
            </a:r>
            <a:r>
              <a:rPr lang="en-NZ" sz="2200" dirty="0" err="1">
                <a:solidFill>
                  <a:srgbClr val="C00000"/>
                </a:solidFill>
              </a:rPr>
              <a:t>olny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iprmoetnt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tihng</a:t>
            </a:r>
            <a:r>
              <a:rPr lang="en-NZ" sz="2200" dirty="0">
                <a:solidFill>
                  <a:srgbClr val="C00000"/>
                </a:solidFill>
              </a:rPr>
              <a:t> is </a:t>
            </a:r>
            <a:r>
              <a:rPr lang="en-NZ" sz="2200" dirty="0" err="1">
                <a:solidFill>
                  <a:srgbClr val="C00000"/>
                </a:solidFill>
              </a:rPr>
              <a:t>taht</a:t>
            </a:r>
            <a:r>
              <a:rPr lang="en-NZ" sz="2200" dirty="0">
                <a:solidFill>
                  <a:srgbClr val="C00000"/>
                </a:solidFill>
              </a:rPr>
              <a:t> the </a:t>
            </a:r>
            <a:r>
              <a:rPr lang="en-NZ" sz="2200" dirty="0" err="1">
                <a:solidFill>
                  <a:srgbClr val="C00000"/>
                </a:solidFill>
              </a:rPr>
              <a:t>frist</a:t>
            </a:r>
            <a:r>
              <a:rPr lang="en-NZ" sz="2200" dirty="0">
                <a:solidFill>
                  <a:srgbClr val="C00000"/>
                </a:solidFill>
              </a:rPr>
              <a:t> and </a:t>
            </a:r>
            <a:r>
              <a:rPr lang="en-NZ" sz="2200" dirty="0" err="1">
                <a:solidFill>
                  <a:srgbClr val="C00000"/>
                </a:solidFill>
              </a:rPr>
              <a:t>lsat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ltteer</a:t>
            </a:r>
            <a:r>
              <a:rPr lang="en-NZ" sz="2200" dirty="0">
                <a:solidFill>
                  <a:srgbClr val="C00000"/>
                </a:solidFill>
              </a:rPr>
              <a:t> be at the </a:t>
            </a:r>
            <a:r>
              <a:rPr lang="en-NZ" sz="2200" dirty="0" err="1">
                <a:solidFill>
                  <a:srgbClr val="C00000"/>
                </a:solidFill>
              </a:rPr>
              <a:t>rghit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pclae</a:t>
            </a:r>
            <a:r>
              <a:rPr lang="en-NZ" sz="2200" dirty="0">
                <a:solidFill>
                  <a:srgbClr val="C00000"/>
                </a:solidFill>
              </a:rPr>
              <a:t>. The </a:t>
            </a:r>
            <a:r>
              <a:rPr lang="en-NZ" sz="2200" dirty="0" err="1">
                <a:solidFill>
                  <a:srgbClr val="C00000"/>
                </a:solidFill>
              </a:rPr>
              <a:t>rset</a:t>
            </a:r>
            <a:r>
              <a:rPr lang="en-NZ" sz="2200" dirty="0">
                <a:solidFill>
                  <a:srgbClr val="C00000"/>
                </a:solidFill>
              </a:rPr>
              <a:t> can be a </a:t>
            </a:r>
            <a:r>
              <a:rPr lang="en-NZ" sz="2200" dirty="0" err="1">
                <a:solidFill>
                  <a:srgbClr val="C00000"/>
                </a:solidFill>
              </a:rPr>
              <a:t>ttoal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mses</a:t>
            </a:r>
            <a:r>
              <a:rPr lang="en-NZ" sz="2200" dirty="0">
                <a:solidFill>
                  <a:srgbClr val="C00000"/>
                </a:solidFill>
              </a:rPr>
              <a:t> and you can </a:t>
            </a:r>
            <a:r>
              <a:rPr lang="en-NZ" sz="2200" dirty="0" err="1">
                <a:solidFill>
                  <a:srgbClr val="C00000"/>
                </a:solidFill>
              </a:rPr>
              <a:t>sitll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raed</a:t>
            </a:r>
            <a:r>
              <a:rPr lang="en-NZ" sz="2200" dirty="0">
                <a:solidFill>
                  <a:srgbClr val="C00000"/>
                </a:solidFill>
              </a:rPr>
              <a:t> it </a:t>
            </a:r>
            <a:r>
              <a:rPr lang="en-NZ" sz="2200" dirty="0" err="1">
                <a:solidFill>
                  <a:srgbClr val="C00000"/>
                </a:solidFill>
              </a:rPr>
              <a:t>wouthit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porbelm</a:t>
            </a:r>
            <a:r>
              <a:rPr lang="en-NZ" sz="2200" dirty="0">
                <a:solidFill>
                  <a:srgbClr val="C00000"/>
                </a:solidFill>
              </a:rPr>
              <a:t>. </a:t>
            </a:r>
            <a:r>
              <a:rPr lang="en-NZ" sz="2200" dirty="0" err="1">
                <a:solidFill>
                  <a:srgbClr val="C00000"/>
                </a:solidFill>
              </a:rPr>
              <a:t>Tihs</a:t>
            </a:r>
            <a:r>
              <a:rPr lang="en-NZ" sz="2200" dirty="0">
                <a:solidFill>
                  <a:srgbClr val="C00000"/>
                </a:solidFill>
              </a:rPr>
              <a:t> is </a:t>
            </a:r>
            <a:r>
              <a:rPr lang="en-NZ" sz="2200" dirty="0" err="1">
                <a:solidFill>
                  <a:srgbClr val="C00000"/>
                </a:solidFill>
              </a:rPr>
              <a:t>bcuseae</a:t>
            </a:r>
            <a:r>
              <a:rPr lang="en-NZ" sz="2200" dirty="0">
                <a:solidFill>
                  <a:srgbClr val="C00000"/>
                </a:solidFill>
              </a:rPr>
              <a:t> the </a:t>
            </a:r>
            <a:r>
              <a:rPr lang="en-NZ" sz="2200" dirty="0" err="1">
                <a:solidFill>
                  <a:srgbClr val="C00000"/>
                </a:solidFill>
              </a:rPr>
              <a:t>huamn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mnid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deos</a:t>
            </a:r>
            <a:r>
              <a:rPr lang="en-NZ" sz="2200" dirty="0">
                <a:solidFill>
                  <a:srgbClr val="C00000"/>
                </a:solidFill>
              </a:rPr>
              <a:t> not </a:t>
            </a:r>
            <a:r>
              <a:rPr lang="en-NZ" sz="2200" dirty="0" err="1">
                <a:solidFill>
                  <a:srgbClr val="C00000"/>
                </a:solidFill>
              </a:rPr>
              <a:t>raed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ervey</a:t>
            </a:r>
            <a:r>
              <a:rPr lang="en-NZ" sz="2200" dirty="0">
                <a:solidFill>
                  <a:srgbClr val="C00000"/>
                </a:solidFill>
              </a:rPr>
              <a:t> </a:t>
            </a:r>
            <a:r>
              <a:rPr lang="en-NZ" sz="2200" dirty="0" err="1">
                <a:solidFill>
                  <a:srgbClr val="C00000"/>
                </a:solidFill>
              </a:rPr>
              <a:t>lteter</a:t>
            </a:r>
            <a:r>
              <a:rPr lang="en-NZ" sz="2200" dirty="0">
                <a:solidFill>
                  <a:srgbClr val="C00000"/>
                </a:solidFill>
              </a:rPr>
              <a:t> by </a:t>
            </a:r>
            <a:r>
              <a:rPr lang="en-NZ" sz="2200" dirty="0" err="1">
                <a:solidFill>
                  <a:srgbClr val="C00000"/>
                </a:solidFill>
              </a:rPr>
              <a:t>istlef</a:t>
            </a:r>
            <a:r>
              <a:rPr lang="en-NZ" sz="2200" dirty="0">
                <a:solidFill>
                  <a:srgbClr val="C00000"/>
                </a:solidFill>
              </a:rPr>
              <a:t>, but the </a:t>
            </a:r>
            <a:r>
              <a:rPr lang="en-NZ" sz="2200" dirty="0" err="1">
                <a:solidFill>
                  <a:srgbClr val="C00000"/>
                </a:solidFill>
              </a:rPr>
              <a:t>wrod</a:t>
            </a:r>
            <a:r>
              <a:rPr lang="en-NZ" sz="2200" dirty="0">
                <a:solidFill>
                  <a:srgbClr val="C00000"/>
                </a:solidFill>
              </a:rPr>
              <a:t> as a </a:t>
            </a:r>
            <a:r>
              <a:rPr lang="en-NZ" sz="2200" dirty="0" err="1">
                <a:solidFill>
                  <a:srgbClr val="C00000"/>
                </a:solidFill>
              </a:rPr>
              <a:t>wlohe</a:t>
            </a:r>
            <a:r>
              <a:rPr lang="en-NZ" sz="2200" dirty="0">
                <a:solidFill>
                  <a:srgbClr val="C00000"/>
                </a:solidFill>
              </a:rPr>
              <a:t>. </a:t>
            </a:r>
            <a:r>
              <a:rPr lang="en-NZ" sz="2200" dirty="0" err="1">
                <a:solidFill>
                  <a:srgbClr val="C00000"/>
                </a:solidFill>
              </a:rPr>
              <a:t>Amzanig</a:t>
            </a:r>
            <a:r>
              <a:rPr lang="en-NZ" sz="2200" dirty="0">
                <a:solidFill>
                  <a:srgbClr val="C00000"/>
                </a:solidFill>
              </a:rPr>
              <a:t> huh?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292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predictable structure </a:t>
            </a:r>
            <a:r>
              <a:rPr lang="en-NZ">
                <a:sym typeface="Wingdings" panose="05000000000000000000" pitchFamily="2" charset="2"/>
              </a:rPr>
              <a:t> shorter codes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55" y="1052736"/>
            <a:ext cx="10775661" cy="5661025"/>
          </a:xfrm>
        </p:spPr>
        <p:txBody>
          <a:bodyPr/>
          <a:lstStyle/>
          <a:p>
            <a:r>
              <a:rPr lang="en-NZ" sz="2200" dirty="0" err="1"/>
              <a:t>Digrams</a:t>
            </a:r>
            <a:r>
              <a:rPr lang="en-NZ" sz="2200" dirty="0"/>
              <a:t>/bigrams and trigrams?</a:t>
            </a:r>
            <a:r>
              <a:rPr lang="en-NZ" sz="2200" dirty="0">
                <a:solidFill>
                  <a:schemeClr val="accent2"/>
                </a:solidFill>
              </a:rPr>
              <a:t>  </a:t>
            </a:r>
            <a:r>
              <a:rPr lang="en-NZ" sz="2200" dirty="0"/>
              <a:t>In English the most common are:</a:t>
            </a:r>
          </a:p>
          <a:p>
            <a:pPr marL="2517775" lvl="1" indent="-1316038">
              <a:buNone/>
            </a:pPr>
            <a:r>
              <a:rPr lang="en-NZ" sz="1800" u="sng" dirty="0" err="1">
                <a:solidFill>
                  <a:srgbClr val="C00000"/>
                </a:solidFill>
              </a:rPr>
              <a:t>Digrams</a:t>
            </a:r>
            <a:r>
              <a:rPr lang="en-NZ" sz="1800" u="sng" dirty="0">
                <a:solidFill>
                  <a:srgbClr val="C00000"/>
                </a:solidFill>
              </a:rPr>
              <a:t> 	Trigrams</a:t>
            </a:r>
          </a:p>
          <a:p>
            <a:pPr marL="2517775" lvl="1" indent="-1316038">
              <a:buNone/>
              <a:tabLst>
                <a:tab pos="1890713" algn="l"/>
              </a:tabLst>
            </a:pPr>
            <a:r>
              <a:rPr lang="en-NZ" sz="1800" dirty="0">
                <a:solidFill>
                  <a:srgbClr val="C00000"/>
                </a:solidFill>
              </a:rPr>
              <a:t>EN 		ENT</a:t>
            </a:r>
          </a:p>
          <a:p>
            <a:pPr marL="2517775" lvl="1" indent="-1316038">
              <a:buNone/>
            </a:pPr>
            <a:r>
              <a:rPr lang="en-NZ" sz="1800" dirty="0">
                <a:solidFill>
                  <a:srgbClr val="C00000"/>
                </a:solidFill>
              </a:rPr>
              <a:t>RE 	ION</a:t>
            </a:r>
          </a:p>
          <a:p>
            <a:pPr marL="2517775" lvl="1" indent="-1316038">
              <a:buNone/>
            </a:pPr>
            <a:r>
              <a:rPr lang="en-NZ" sz="1800" dirty="0">
                <a:solidFill>
                  <a:srgbClr val="C00000"/>
                </a:solidFill>
              </a:rPr>
              <a:t>ER 	AND</a:t>
            </a:r>
          </a:p>
          <a:p>
            <a:pPr marL="2517775" lvl="1" indent="-1316038">
              <a:buNone/>
            </a:pPr>
            <a:r>
              <a:rPr lang="en-NZ" sz="1800" dirty="0">
                <a:solidFill>
                  <a:srgbClr val="C00000"/>
                </a:solidFill>
              </a:rPr>
              <a:t>NT 	ING</a:t>
            </a:r>
          </a:p>
          <a:p>
            <a:pPr marL="2517775" lvl="1" indent="-1316038">
              <a:buNone/>
            </a:pPr>
            <a:r>
              <a:rPr lang="en-NZ" sz="1800" dirty="0">
                <a:solidFill>
                  <a:srgbClr val="C00000"/>
                </a:solidFill>
              </a:rPr>
              <a:t>TH 	IVE</a:t>
            </a:r>
          </a:p>
          <a:p>
            <a:pPr marL="2517775" lvl="1" indent="-1316038">
              <a:buNone/>
            </a:pPr>
            <a:r>
              <a:rPr lang="en-NZ" sz="1800" dirty="0">
                <a:solidFill>
                  <a:srgbClr val="C00000"/>
                </a:solidFill>
              </a:rPr>
              <a:t>ON 	TIO</a:t>
            </a:r>
          </a:p>
          <a:p>
            <a:pPr marL="2517775" lvl="1" indent="-1316038">
              <a:buNone/>
            </a:pPr>
            <a:r>
              <a:rPr lang="en-NZ" sz="1800" dirty="0">
                <a:solidFill>
                  <a:srgbClr val="C00000"/>
                </a:solidFill>
              </a:rPr>
              <a:t>IN 	FOR</a:t>
            </a:r>
          </a:p>
          <a:p>
            <a:pPr marL="2517775" lvl="1" indent="-1316038">
              <a:buNone/>
            </a:pPr>
            <a:r>
              <a:rPr lang="en-NZ" sz="1800" dirty="0">
                <a:solidFill>
                  <a:srgbClr val="C00000"/>
                </a:solidFill>
              </a:rPr>
              <a:t>TR 	OUR</a:t>
            </a:r>
          </a:p>
          <a:p>
            <a:pPr marL="2517775" lvl="1" indent="-1316038">
              <a:buNone/>
            </a:pPr>
            <a:r>
              <a:rPr lang="en-NZ" sz="1800" dirty="0">
                <a:solidFill>
                  <a:srgbClr val="C00000"/>
                </a:solidFill>
              </a:rPr>
              <a:t>AN 	THI</a:t>
            </a:r>
          </a:p>
          <a:p>
            <a:pPr marL="2517775" lvl="1" indent="-1316038">
              <a:buNone/>
            </a:pPr>
            <a:r>
              <a:rPr lang="en-NZ" sz="1800" dirty="0">
                <a:solidFill>
                  <a:srgbClr val="C00000"/>
                </a:solidFill>
              </a:rPr>
              <a:t>OR 	ONE</a:t>
            </a:r>
          </a:p>
          <a:p>
            <a:r>
              <a:rPr lang="en-NZ" sz="2400" dirty="0"/>
              <a:t>Entropy if you use trigrams drops to about 2.6 bits/char</a:t>
            </a:r>
          </a:p>
          <a:p>
            <a:r>
              <a:rPr lang="en-NZ" sz="2400" dirty="0"/>
              <a:t>So what’s the entropy if you go to </a:t>
            </a:r>
            <a:r>
              <a:rPr lang="en-NZ" sz="2400" i="1" dirty="0"/>
              <a:t>n-</a:t>
            </a:r>
            <a:r>
              <a:rPr lang="en-NZ" sz="2400" dirty="0"/>
              <a:t>grams, and let </a:t>
            </a:r>
            <a:r>
              <a:rPr lang="en-NZ" sz="2400" i="1" dirty="0"/>
              <a:t>n</a:t>
            </a:r>
            <a:r>
              <a:rPr lang="en-NZ" sz="2400" dirty="0"/>
              <a:t> get “big”?</a:t>
            </a:r>
          </a:p>
          <a:p>
            <a:pPr lvl="1"/>
            <a:r>
              <a:rPr lang="en-NZ" sz="2200" dirty="0"/>
              <a:t>it ends up somewhere between 0.6 and 1.3 bits/char !!</a:t>
            </a:r>
          </a:p>
          <a:p>
            <a:pPr lvl="1"/>
            <a:r>
              <a:rPr lang="en-NZ" sz="2200" dirty="0"/>
              <a:t>can we design a code to reach this? how?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5</a:t>
            </a:fld>
            <a:endParaRPr lang="en-NZ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9659509" y="4869159"/>
            <a:ext cx="1296144" cy="936105"/>
          </a:xfrm>
          <a:prstGeom prst="wedgeRoundRectCallout">
            <a:avLst>
              <a:gd name="adj1" fmla="val -45488"/>
              <a:gd name="adj2" fmla="val 8186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NZ" sz="1800" dirty="0">
                <a:latin typeface="Garamond" panose="02020404030301010803" pitchFamily="18" charset="0"/>
                <a:ea typeface="ＭＳ Ｐゴシック" pitchFamily="34" charset="-128"/>
              </a:rPr>
              <a:t>the “Shannon limit”</a:t>
            </a:r>
            <a:endParaRPr lang="en-US" sz="1800" dirty="0">
              <a:latin typeface="Garamond" panose="02020404030301010803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64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approach: Run </a:t>
            </a:r>
            <a:r>
              <a:rPr lang="en-US" dirty="0"/>
              <a:t>Length Encoding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If data contains lots of runs of repeated symbols, it may be efficient to store as (count, symbol) pairs.</a:t>
            </a:r>
          </a:p>
          <a:p>
            <a:pPr>
              <a:spcBef>
                <a:spcPts val="2400"/>
              </a:spcBef>
            </a:pPr>
            <a:r>
              <a:rPr lang="en-US" dirty="0"/>
              <a:t>E.g. #1: </a:t>
            </a:r>
            <a:br>
              <a:rPr lang="en-US" dirty="0"/>
            </a:br>
            <a:r>
              <a:rPr lang="en-US" dirty="0"/>
              <a:t>could use two bytes for each character:</a:t>
            </a:r>
            <a:br>
              <a:rPr lang="en-US" dirty="0"/>
            </a:br>
            <a:r>
              <a:rPr lang="en-US" dirty="0"/>
              <a:t>1 byte for the </a:t>
            </a:r>
            <a:r>
              <a:rPr lang="en-US" dirty="0">
                <a:solidFill>
                  <a:srgbClr val="C00000"/>
                </a:solidFill>
              </a:rPr>
              <a:t>count</a:t>
            </a:r>
            <a:r>
              <a:rPr lang="en-US" dirty="0"/>
              <a:t> (up to 256), and 1 byte for the </a:t>
            </a:r>
            <a:r>
              <a:rPr lang="en-US" dirty="0">
                <a:solidFill>
                  <a:schemeClr val="accent2"/>
                </a:solidFill>
              </a:rPr>
              <a:t>character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solidFill>
                  <a:srgbClr val="006600"/>
                </a:solidFill>
              </a:rPr>
              <a:t>aaabbaaaaaaapaa</a:t>
            </a:r>
            <a:r>
              <a:rPr lang="en-US" dirty="0">
                <a:solidFill>
                  <a:schemeClr val="tx1"/>
                </a:solidFill>
              </a:rPr>
              <a:t>  → 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US" dirty="0">
                <a:solidFill>
                  <a:srgbClr val="C00000"/>
                </a:solidFill>
              </a:rPr>
              <a:t>6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US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E.g. #2:</a:t>
            </a:r>
            <a:br>
              <a:rPr lang="en-US" dirty="0"/>
            </a:br>
            <a:r>
              <a:rPr lang="en-US" dirty="0"/>
              <a:t>could use 6 bits to store black and white image data:</a:t>
            </a:r>
            <a:br>
              <a:rPr lang="en-US" dirty="0"/>
            </a:br>
            <a:r>
              <a:rPr lang="en-US" dirty="0"/>
              <a:t>5 bits for the </a:t>
            </a:r>
            <a:r>
              <a:rPr lang="en-US" dirty="0">
                <a:solidFill>
                  <a:srgbClr val="C00000"/>
                </a:solidFill>
              </a:rPr>
              <a:t>count</a:t>
            </a:r>
            <a:r>
              <a:rPr lang="en-US" dirty="0"/>
              <a:t>, and 1 bit to say what is </a:t>
            </a:r>
            <a:r>
              <a:rPr lang="en-US" dirty="0">
                <a:solidFill>
                  <a:schemeClr val="accent2"/>
                </a:solidFill>
              </a:rPr>
              <a:t>repeated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006600"/>
                </a:solidFill>
              </a:rPr>
              <a:t>111111110000001111111111111  </a:t>
            </a:r>
            <a:r>
              <a:rPr lang="en-US" dirty="0">
                <a:solidFill>
                  <a:schemeClr val="tx1"/>
                </a:solidFill>
              </a:rPr>
              <a:t>→  </a:t>
            </a:r>
            <a:r>
              <a:rPr lang="en-US" dirty="0">
                <a:solidFill>
                  <a:srgbClr val="C00000"/>
                </a:solidFill>
              </a:rPr>
              <a:t>01000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00110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01101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6</a:t>
            </a:fld>
            <a:endParaRPr lang="en-NZ"/>
          </a:p>
        </p:txBody>
      </p:sp>
      <p:sp>
        <p:nvSpPr>
          <p:cNvPr id="5" name="TextBox 4"/>
          <p:cNvSpPr txBox="1"/>
          <p:nvPr/>
        </p:nvSpPr>
        <p:spPr>
          <a:xfrm>
            <a:off x="5663953" y="6413266"/>
            <a:ext cx="5004048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Poor for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: 01011101110010101010101010101….</a:t>
            </a:r>
            <a:r>
              <a:rPr lang="en-US" sz="2000" i="1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3952" y="4181018"/>
            <a:ext cx="5004048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Poor for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: abcabcabbcabcabaabcabcccababcabc…</a:t>
            </a:r>
            <a:r>
              <a:rPr lang="en-US" sz="2000" i="1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10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Lempel-Ziv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1232248"/>
            <a:ext cx="11208568" cy="5328592"/>
          </a:xfrm>
        </p:spPr>
        <p:txBody>
          <a:bodyPr/>
          <a:lstStyle/>
          <a:p>
            <a:r>
              <a:rPr lang="en-NZ" sz="2400" dirty="0"/>
              <a:t>Lossless compression.</a:t>
            </a:r>
          </a:p>
          <a:p>
            <a:r>
              <a:rPr lang="en-NZ" sz="2400" dirty="0" err="1"/>
              <a:t>LZ77</a:t>
            </a:r>
            <a:r>
              <a:rPr lang="en-NZ" sz="2400" dirty="0"/>
              <a:t> = simple compression, using repeated patterns </a:t>
            </a:r>
          </a:p>
          <a:p>
            <a:pPr lvl="1"/>
            <a:r>
              <a:rPr lang="en-NZ" sz="2400" dirty="0"/>
              <a:t>basis for many later, more sophisticated compression schemes.</a:t>
            </a:r>
          </a:p>
          <a:p>
            <a:pPr lvl="1"/>
            <a:endParaRPr lang="en-NZ" sz="2400" dirty="0"/>
          </a:p>
          <a:p>
            <a:r>
              <a:rPr lang="en-NZ" sz="2400" dirty="0"/>
              <a:t>Key idea:</a:t>
            </a:r>
          </a:p>
          <a:p>
            <a:pPr lvl="1"/>
            <a:r>
              <a:rPr lang="en-NZ" sz="2400" dirty="0"/>
              <a:t>If you find a repeated pattern, replace later ones by </a:t>
            </a:r>
            <a:r>
              <a:rPr lang="en-NZ" sz="2400" i="1" dirty="0"/>
              <a:t>a link to the first</a:t>
            </a:r>
            <a:r>
              <a:rPr lang="en-NZ" sz="2400" dirty="0"/>
              <a:t>:</a:t>
            </a:r>
          </a:p>
          <a:p>
            <a:pPr marL="446088" lvl="1" indent="0">
              <a:buNone/>
            </a:pPr>
            <a:endParaRPr lang="en-NZ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6088" lvl="1" indent="0">
              <a:buNone/>
            </a:pPr>
            <a:endParaRPr lang="en-NZ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6088" lvl="1" indent="0">
              <a:buNone/>
            </a:pPr>
            <a:r>
              <a:rPr lang="en-NZ" sz="2400" dirty="0">
                <a:latin typeface="Consolas" panose="020B0609020204030204" pitchFamily="49" charset="0"/>
                <a:cs typeface="Consolas" panose="020B0609020204030204" pitchFamily="49" charset="0"/>
              </a:rPr>
              <a:t>a contrived text containing riveting contrast</a:t>
            </a:r>
          </a:p>
          <a:p>
            <a:pPr marL="446088" lvl="1" indent="0">
              <a:buNone/>
            </a:pPr>
            <a:endParaRPr lang="en-NZ" sz="2400" dirty="0">
              <a:cs typeface="Courier New" panose="02070309020205020404" pitchFamily="49" charset="0"/>
            </a:endParaRPr>
          </a:p>
          <a:p>
            <a:pPr marL="446088" lvl="1" indent="0">
              <a:buNone/>
            </a:pPr>
            <a:r>
              <a:rPr lang="en-NZ" sz="2400" dirty="0">
                <a:cs typeface="Courier New" panose="02070309020205020404" pitchFamily="49" charset="0"/>
              </a:rPr>
              <a:t>a contrived text</a:t>
            </a:r>
            <a:r>
              <a:rPr lang="en-NZ" sz="2400" i="1" dirty="0">
                <a:solidFill>
                  <a:srgbClr val="006600"/>
                </a:solidFill>
                <a:cs typeface="Courier New" panose="02070309020205020404" pitchFamily="49" charset="0"/>
              </a:rPr>
              <a:t>[15,5]</a:t>
            </a:r>
            <a:r>
              <a:rPr lang="en-NZ" sz="2400" i="1" dirty="0">
                <a:cs typeface="Courier New" panose="02070309020205020404" pitchFamily="49" charset="0"/>
              </a:rPr>
              <a:t> </a:t>
            </a:r>
            <a:r>
              <a:rPr lang="en-NZ" sz="2400" dirty="0">
                <a:cs typeface="Courier New" panose="02070309020205020404" pitchFamily="49" charset="0"/>
              </a:rPr>
              <a:t>ain</a:t>
            </a:r>
            <a:r>
              <a:rPr lang="en-NZ" sz="2400" i="1" dirty="0">
                <a:cs typeface="Courier New" panose="02070309020205020404" pitchFamily="49" charset="0"/>
              </a:rPr>
              <a:t>[2,2] </a:t>
            </a:r>
            <a:r>
              <a:rPr lang="en-NZ" sz="2400" dirty="0">
                <a:cs typeface="Courier New" panose="02070309020205020404" pitchFamily="49" charset="0"/>
              </a:rPr>
              <a:t>g </a:t>
            </a:r>
            <a:r>
              <a:rPr lang="en-NZ" sz="2400" i="1" dirty="0">
                <a:cs typeface="Courier New" panose="02070309020205020404" pitchFamily="49" charset="0"/>
              </a:rPr>
              <a:t>[22,4] </a:t>
            </a:r>
            <a:r>
              <a:rPr lang="en-NZ" sz="2400" dirty="0">
                <a:cs typeface="Courier New" panose="02070309020205020404" pitchFamily="49" charset="0"/>
              </a:rPr>
              <a:t>t</a:t>
            </a:r>
            <a:r>
              <a:rPr lang="en-NZ" sz="2400" i="1" dirty="0">
                <a:cs typeface="Courier New" panose="02070309020205020404" pitchFamily="49" charset="0"/>
              </a:rPr>
              <a:t>[9,4]</a:t>
            </a:r>
            <a:r>
              <a:rPr lang="en-NZ" sz="2400" i="1" dirty="0">
                <a:solidFill>
                  <a:srgbClr val="7030A0"/>
                </a:solidFill>
                <a:cs typeface="Courier New" panose="02070309020205020404" pitchFamily="49" charset="0"/>
              </a:rPr>
              <a:t>[35,5]</a:t>
            </a:r>
            <a:r>
              <a:rPr lang="en-NZ" sz="2400" i="1" dirty="0">
                <a:cs typeface="Courier New" panose="02070309020205020404" pitchFamily="49" charset="0"/>
              </a:rPr>
              <a:t> </a:t>
            </a:r>
            <a:r>
              <a:rPr lang="en-NZ" sz="2400" dirty="0" err="1">
                <a:cs typeface="Courier New" panose="02070309020205020404" pitchFamily="49" charset="0"/>
              </a:rPr>
              <a:t>ast</a:t>
            </a:r>
            <a:endParaRPr lang="en-NZ" sz="2400" i="1" dirty="0">
              <a:cs typeface="Courier New" panose="02070309020205020404" pitchFamily="49" charset="0"/>
            </a:endParaRPr>
          </a:p>
          <a:p>
            <a:pPr marL="446088" lvl="1" indent="0">
              <a:buNone/>
            </a:pPr>
            <a:endParaRPr lang="en-NZ" sz="2400" dirty="0">
              <a:cs typeface="Courier New" panose="02070309020205020404" pitchFamily="49" charset="0"/>
            </a:endParaRPr>
          </a:p>
          <a:p>
            <a:pPr marL="46038" indent="0">
              <a:buNone/>
            </a:pPr>
            <a:r>
              <a:rPr lang="en-NZ" sz="2000" dirty="0">
                <a:cs typeface="Courier New" panose="02070309020205020404" pitchFamily="49" charset="0"/>
              </a:rPr>
              <a:t>(Note: This ignores patterns of length 1 – they are included later.)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7</a:t>
            </a:fld>
            <a:endParaRPr lang="en-NZ"/>
          </a:p>
        </p:txBody>
      </p:sp>
      <p:grpSp>
        <p:nvGrpSpPr>
          <p:cNvPr id="9" name="Group 8"/>
          <p:cNvGrpSpPr/>
          <p:nvPr/>
        </p:nvGrpSpPr>
        <p:grpSpPr>
          <a:xfrm>
            <a:off x="1246784" y="4712955"/>
            <a:ext cx="3312368" cy="435973"/>
            <a:chOff x="755576" y="4262184"/>
            <a:chExt cx="3312368" cy="43597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755576" y="4266109"/>
              <a:ext cx="792088" cy="432048"/>
            </a:xfrm>
            <a:prstGeom prst="roundRect">
              <a:avLst/>
            </a:prstGeom>
            <a:noFill/>
            <a:ln w="19050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ea typeface="ＭＳ Ｐゴシック" pitchFamily="34" charset="-128"/>
              </a:endParaRP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3275856" y="4262184"/>
              <a:ext cx="792088" cy="432048"/>
            </a:xfrm>
            <a:prstGeom prst="roundRect">
              <a:avLst/>
            </a:prstGeom>
            <a:noFill/>
            <a:ln w="9525" cap="flat" cmpd="sng" algn="ctr">
              <a:solidFill>
                <a:srgbClr val="0066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ea typeface="ＭＳ Ｐゴシック" pitchFamily="34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54628" y="4713044"/>
            <a:ext cx="632108" cy="432048"/>
            <a:chOff x="4263420" y="4262274"/>
            <a:chExt cx="632108" cy="432048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4608512" y="4262274"/>
              <a:ext cx="287016" cy="43204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ea typeface="ＭＳ Ｐゴシック" pitchFamily="34" charset="-128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4263420" y="4262274"/>
              <a:ext cx="308580" cy="43204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ea typeface="ＭＳ Ｐゴシック" pitchFamily="34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38872" y="4723318"/>
            <a:ext cx="4359936" cy="432048"/>
            <a:chOff x="1547664" y="4272548"/>
            <a:chExt cx="4359936" cy="432048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1547664" y="4272548"/>
              <a:ext cx="646432" cy="432048"/>
            </a:xfrm>
            <a:prstGeom prst="round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ea typeface="ＭＳ Ｐゴシック" pitchFamily="34" charset="-128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5261168" y="4272548"/>
              <a:ext cx="646432" cy="432048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ea typeface="ＭＳ Ｐゴシック" pitchFamily="34" charset="-128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92592" y="4653137"/>
            <a:ext cx="2129216" cy="537321"/>
            <a:chOff x="4601384" y="4202366"/>
            <a:chExt cx="2129216" cy="537321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084168" y="4216909"/>
              <a:ext cx="646432" cy="52277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ea typeface="ＭＳ Ｐゴシック" pitchFamily="34" charset="-128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4601384" y="4202366"/>
              <a:ext cx="587665" cy="52277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ea typeface="ＭＳ Ｐゴシック" pitchFamily="34" charset="-12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49614" y="4671858"/>
            <a:ext cx="6737930" cy="522778"/>
            <a:chOff x="858406" y="4221088"/>
            <a:chExt cx="6737930" cy="522778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763061" y="4221088"/>
              <a:ext cx="833275" cy="522778"/>
            </a:xfrm>
            <a:prstGeom prst="roundRect">
              <a:avLst/>
            </a:prstGeom>
            <a:noFill/>
            <a:ln w="9525" cap="flat" cmpd="sng" algn="ctr">
              <a:solidFill>
                <a:srgbClr val="7030A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ea typeface="ＭＳ Ｐゴシック" pitchFamily="34" charset="-128"/>
              </a:endParaRPr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858406" y="4221088"/>
              <a:ext cx="833275" cy="522778"/>
            </a:xfrm>
            <a:prstGeom prst="roundRect">
              <a:avLst/>
            </a:prstGeom>
            <a:noFill/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cxnSp>
        <p:nvCxnSpPr>
          <p:cNvPr id="39" name="Curved Connector 38"/>
          <p:cNvCxnSpPr>
            <a:stCxn id="26" idx="0"/>
            <a:endCxn id="27" idx="0"/>
          </p:cNvCxnSpPr>
          <p:nvPr/>
        </p:nvCxnSpPr>
        <p:spPr bwMode="auto">
          <a:xfrm rot="16200000" flipV="1">
            <a:off x="5076073" y="4545889"/>
            <a:ext cx="12700" cy="334310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Curved Connector 40"/>
          <p:cNvCxnSpPr>
            <a:stCxn id="29" idx="0"/>
            <a:endCxn id="28" idx="0"/>
          </p:cNvCxnSpPr>
          <p:nvPr/>
        </p:nvCxnSpPr>
        <p:spPr bwMode="auto">
          <a:xfrm rot="16200000" flipV="1">
            <a:off x="4218840" y="2866566"/>
            <a:ext cx="12700" cy="3713504"/>
          </a:xfrm>
          <a:prstGeom prst="curvedConnector3">
            <a:avLst>
              <a:gd name="adj1" fmla="val 2851685"/>
            </a:avLst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Curved Connector 49"/>
          <p:cNvCxnSpPr>
            <a:stCxn id="32" idx="0"/>
            <a:endCxn id="33" idx="0"/>
          </p:cNvCxnSpPr>
          <p:nvPr/>
        </p:nvCxnSpPr>
        <p:spPr bwMode="auto">
          <a:xfrm rot="16200000" flipV="1">
            <a:off x="4718580" y="1719531"/>
            <a:ext cx="12700" cy="5904655"/>
          </a:xfrm>
          <a:prstGeom prst="curvedConnector3">
            <a:avLst>
              <a:gd name="adj1" fmla="val 3822472"/>
            </a:avLst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Curved Connector 57"/>
          <p:cNvCxnSpPr>
            <a:stCxn id="25" idx="2"/>
            <a:endCxn id="7" idx="2"/>
          </p:cNvCxnSpPr>
          <p:nvPr/>
        </p:nvCxnSpPr>
        <p:spPr bwMode="auto">
          <a:xfrm rot="5400000">
            <a:off x="2901007" y="3886824"/>
            <a:ext cx="3925" cy="2520280"/>
          </a:xfrm>
          <a:prstGeom prst="curvedConnector3">
            <a:avLst>
              <a:gd name="adj1" fmla="val 7494828"/>
            </a:avLst>
          </a:prstGeom>
          <a:solidFill>
            <a:schemeClr val="accent1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Curved Connector 60"/>
          <p:cNvCxnSpPr>
            <a:stCxn id="30" idx="2"/>
            <a:endCxn id="31" idx="2"/>
          </p:cNvCxnSpPr>
          <p:nvPr/>
        </p:nvCxnSpPr>
        <p:spPr bwMode="auto">
          <a:xfrm rot="5400000" flipH="1">
            <a:off x="6135238" y="4427104"/>
            <a:ext cx="14543" cy="1512167"/>
          </a:xfrm>
          <a:prstGeom prst="curvedConnector3">
            <a:avLst>
              <a:gd name="adj1" fmla="val -157189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629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Lempel-Ziv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>
                <a:solidFill>
                  <a:schemeClr val="tx1"/>
                </a:solidFill>
                <a:cs typeface="Courier New" panose="02070309020205020404" pitchFamily="49" charset="0"/>
              </a:rPr>
              <a:t>How can we distinguish pointers from ordinary characters?</a:t>
            </a:r>
          </a:p>
          <a:p>
            <a:pPr marL="0" indent="0">
              <a:buNone/>
            </a:pPr>
            <a:endParaRPr lang="en-NZ" sz="30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3000" dirty="0">
                <a:cs typeface="Courier New" panose="02070309020205020404" pitchFamily="49" charset="0"/>
              </a:rPr>
              <a:t>Store text as triples:</a:t>
            </a:r>
          </a:p>
          <a:p>
            <a:pPr marL="857250" lvl="2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NZ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NZ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offset,</a:t>
            </a:r>
            <a:r>
              <a:rPr lang="en-NZ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length,</a:t>
            </a:r>
            <a:r>
              <a:rPr lang="en-NZ" sz="2000" i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r>
              <a:rPr lang="en-NZ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NZ" sz="26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NZ" sz="2600" dirty="0">
                <a:cs typeface="Courier New" panose="02070309020205020404" pitchFamily="49" charset="0"/>
              </a:rPr>
              <a:t>where symbol is just the next symbol.</a:t>
            </a:r>
          </a:p>
          <a:p>
            <a:pPr marL="857250" lvl="2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NZ" sz="2600" dirty="0">
                <a:cs typeface="Courier New" panose="02070309020205020404" pitchFamily="49" charset="0"/>
              </a:rPr>
              <a:t>so if there’s no repetition to reference: just </a:t>
            </a:r>
            <a:r>
              <a:rPr lang="en-NZ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[0,</a:t>
            </a:r>
            <a:r>
              <a:rPr lang="en-NZ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</a:t>
            </a:r>
            <a:r>
              <a:rPr lang="en-NZ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symbol]</a:t>
            </a:r>
            <a:r>
              <a:rPr lang="en-NZ" sz="2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endParaRPr lang="en-NZ" sz="2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dirty="0">
                <a:solidFill>
                  <a:schemeClr val="tx1"/>
                </a:solidFill>
                <a:cs typeface="Courier New" panose="02070309020205020404" pitchFamily="49" charset="0"/>
              </a:rPr>
              <a:t>To limit size of </a:t>
            </a:r>
            <a:r>
              <a:rPr lang="en-NZ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NZ" dirty="0">
                <a:solidFill>
                  <a:schemeClr val="tx1"/>
                </a:solidFill>
                <a:cs typeface="Courier New" panose="02070309020205020404" pitchFamily="49" charset="0"/>
              </a:rPr>
              <a:t> and </a:t>
            </a:r>
            <a:r>
              <a:rPr lang="en-NZ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NZ" dirty="0">
                <a:solidFill>
                  <a:schemeClr val="tx1"/>
                </a:solidFill>
                <a:cs typeface="Courier New" panose="02070309020205020404" pitchFamily="49" charset="0"/>
              </a:rPr>
              <a:t>, we:</a:t>
            </a:r>
          </a:p>
          <a:p>
            <a:pPr lvl="1"/>
            <a:r>
              <a:rPr lang="en-NZ" dirty="0">
                <a:solidFill>
                  <a:schemeClr val="tx1"/>
                </a:solidFill>
                <a:cs typeface="Courier New" panose="02070309020205020404" pitchFamily="49" charset="0"/>
              </a:rPr>
              <a:t> limit the size of the window to left of current position in which we look for a match, and </a:t>
            </a:r>
          </a:p>
          <a:p>
            <a:pPr lvl="1"/>
            <a:r>
              <a:rPr lang="en-NZ" dirty="0">
                <a:solidFill>
                  <a:schemeClr val="tx1"/>
                </a:solidFill>
                <a:cs typeface="Courier New" panose="02070309020205020404" pitchFamily="49" charset="0"/>
              </a:rPr>
              <a:t>limit the distance ahead we look in the input for a match.</a:t>
            </a:r>
          </a:p>
          <a:p>
            <a:endParaRPr lang="en-NZ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8</a:t>
            </a:fld>
            <a:endParaRPr lang="en-NZ"/>
          </a:p>
        </p:txBody>
      </p:sp>
      <p:grpSp>
        <p:nvGrpSpPr>
          <p:cNvPr id="12" name="Group 11"/>
          <p:cNvGrpSpPr/>
          <p:nvPr/>
        </p:nvGrpSpPr>
        <p:grpSpPr>
          <a:xfrm>
            <a:off x="3215680" y="1290367"/>
            <a:ext cx="1872208" cy="438398"/>
            <a:chOff x="2360300" y="1268761"/>
            <a:chExt cx="1743050" cy="438398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3816334" y="1275111"/>
              <a:ext cx="287016" cy="432048"/>
            </a:xfrm>
            <a:prstGeom prst="round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ea typeface="ＭＳ Ｐゴシック" pitchFamily="34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60300" y="1275111"/>
              <a:ext cx="308580" cy="432048"/>
            </a:xfrm>
            <a:prstGeom prst="round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ea typeface="ＭＳ Ｐゴシック" pitchFamily="34" charset="-128"/>
              </a:endParaRPr>
            </a:p>
          </p:txBody>
        </p:sp>
        <p:cxnSp>
          <p:nvCxnSpPr>
            <p:cNvPr id="11" name="Curved Connector 10"/>
            <p:cNvCxnSpPr>
              <a:stCxn id="9" idx="0"/>
              <a:endCxn id="10" idx="0"/>
            </p:cNvCxnSpPr>
            <p:nvPr/>
          </p:nvCxnSpPr>
          <p:spPr bwMode="auto">
            <a:xfrm rot="16200000" flipV="1">
              <a:off x="3237216" y="552485"/>
              <a:ext cx="12700" cy="1445252"/>
            </a:xfrm>
            <a:prstGeom prst="curved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8312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Lempel-Ziv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052736"/>
            <a:ext cx="9144000" cy="5517232"/>
          </a:xfrm>
        </p:spPr>
        <p:txBody>
          <a:bodyPr/>
          <a:lstStyle/>
          <a:p>
            <a:pPr marL="0" lvl="1" indent="0">
              <a:buClr>
                <a:srgbClr val="3333CC"/>
              </a:buClr>
              <a:buNone/>
            </a:pPr>
            <a:r>
              <a:rPr lang="en-NZ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NZ" sz="2000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contrived</a:t>
            </a:r>
            <a:r>
              <a:rPr lang="en-NZ" sz="2000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NZ" sz="2000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containing</a:t>
            </a:r>
            <a:r>
              <a:rPr lang="en-NZ" sz="2000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riveting</a:t>
            </a:r>
            <a:r>
              <a:rPr lang="en-NZ" sz="2000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contrasting …</a:t>
            </a:r>
            <a:endParaRPr lang="en-US" sz="1600" dirty="0">
              <a:solidFill>
                <a:srgbClr val="000000"/>
              </a:solidFill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Clr>
                <a:srgbClr val="3333CC"/>
              </a:buClr>
              <a:buNone/>
            </a:pPr>
            <a:r>
              <a:rPr lang="en-US" sz="1600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</a:p>
          <a:p>
            <a:pPr marL="0" indent="0">
              <a:buClr>
                <a:srgbClr val="3333CC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[0,0,a]  [0,0,</a:t>
            </a:r>
            <a:r>
              <a:rPr lang="en-US" sz="1600" u="sng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 [0,0,c]  [0,0,o]  [0,0,n]  [0,0,t]  </a:t>
            </a:r>
          </a:p>
          <a:p>
            <a:pPr marL="0" indent="0">
              <a:buClr>
                <a:srgbClr val="3333CC"/>
              </a:buCl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[0,0,r]  [0,0,i]  [0,0,v]  [0,0,e]  [0,0,d]</a:t>
            </a:r>
          </a:p>
          <a:p>
            <a:pPr marL="0" indent="0">
              <a:buClr>
                <a:srgbClr val="3333CC"/>
              </a:buClr>
              <a:buNone/>
            </a:pPr>
            <a:r>
              <a:rPr lang="en-NZ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</a:t>
            </a:r>
            <a:r>
              <a:rPr lang="en-NZ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NZ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NZ" sz="2000" u="sng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NZ" sz="2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contrived</a:t>
            </a:r>
            <a:endParaRPr lang="en-NZ" sz="1800" spc="6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Clr>
                <a:srgbClr val="3333CC"/>
              </a:buClr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Clr>
                <a:srgbClr val="3333CC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_ t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e x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t _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cont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a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n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in g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_ r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ive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t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_ c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ontr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a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79DA-54F3-4DEB-B146-FD60182700D9}" type="slidenum">
              <a:rPr lang="en-NZ" smtClean="0"/>
              <a:pPr/>
              <a:t>9</a:t>
            </a:fld>
            <a:endParaRPr lang="en-NZ"/>
          </a:p>
        </p:txBody>
      </p:sp>
      <p:sp>
        <p:nvSpPr>
          <p:cNvPr id="5" name="Rectangular Callout 4"/>
          <p:cNvSpPr/>
          <p:nvPr/>
        </p:nvSpPr>
        <p:spPr bwMode="auto">
          <a:xfrm>
            <a:off x="8148928" y="1619672"/>
            <a:ext cx="2160240" cy="1152128"/>
          </a:xfrm>
          <a:prstGeom prst="wedgeRectCallout">
            <a:avLst>
              <a:gd name="adj1" fmla="val -63637"/>
              <a:gd name="adj2" fmla="val -2310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>
                <a:latin typeface="Garamond" panose="02020404030301010803" pitchFamily="18" charset="0"/>
                <a:ea typeface="ＭＳ Ｐゴシック" pitchFamily="34" charset="-128"/>
              </a:rPr>
              <a:t>no repeats, so all at just [0,0,symbol]</a:t>
            </a:r>
          </a:p>
          <a:p>
            <a:r>
              <a:rPr lang="en-US" sz="2000">
                <a:latin typeface="Garamond" panose="02020404030301010803" pitchFamily="18" charset="0"/>
                <a:ea typeface="ＭＳ Ｐゴシック" pitchFamily="34" charset="-128"/>
              </a:rPr>
              <a:t>so far</a:t>
            </a: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8148928" y="3127770"/>
            <a:ext cx="2160240" cy="1368152"/>
          </a:xfrm>
          <a:prstGeom prst="wedgeRectCallout">
            <a:avLst>
              <a:gd name="adj1" fmla="val -63637"/>
              <a:gd name="adj2" fmla="val -2310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>
                <a:latin typeface="Garamond" panose="02020404030301010803" pitchFamily="18" charset="0"/>
                <a:ea typeface="ＭＳ Ｐゴシック" pitchFamily="34" charset="-128"/>
              </a:rPr>
              <a:t>notice that including matches of length 1 changes the encoding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6067504" y="4817513"/>
            <a:ext cx="4241665" cy="1368152"/>
          </a:xfrm>
          <a:prstGeom prst="wedgeRectCallout">
            <a:avLst>
              <a:gd name="adj1" fmla="val -37235"/>
              <a:gd name="adj2" fmla="val -14848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3333CC"/>
              </a:buClr>
            </a:pPr>
            <a:r>
              <a:rPr lang="en-NZ" sz="2000">
                <a:latin typeface="Garamond" panose="02020404030301010803" pitchFamily="18" charset="0"/>
              </a:rPr>
              <a:t>This takes 69 bytes to store 48 characters - assuming that offset, length and character each take one byte.   </a:t>
            </a:r>
            <a:br>
              <a:rPr lang="en-NZ" sz="2000">
                <a:latin typeface="Garamond" panose="02020404030301010803" pitchFamily="18" charset="0"/>
              </a:rPr>
            </a:br>
            <a:r>
              <a:rPr lang="en-NZ" sz="2000">
                <a:latin typeface="Garamond" panose="02020404030301010803" pitchFamily="18" charset="0"/>
              </a:rPr>
              <a:t>Would improve with longer text.</a:t>
            </a:r>
            <a:endParaRPr lang="en-NZ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Alex's Lect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ex's Lectur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NZ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NZ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Alex's Lectu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ex's Lectur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ex's Lectur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ex's Lectur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ex's Lectur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ex's Lectur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's Lectur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's Lectur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's Lectur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's Lectur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's Lectur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ex's Lectur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ex's Lectures" id="{764482AF-3122-4D46-801D-465C88DE2D54}" vid="{8BC9679D-E89F-4D1C-B0F5-FCB5BCDC2E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20663</TotalTime>
  <Words>1957</Words>
  <Application>Microsoft Macintosh PowerPoint</Application>
  <PresentationFormat>Widescreen</PresentationFormat>
  <Paragraphs>207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Söhne</vt:lpstr>
      <vt:lpstr>Arial</vt:lpstr>
      <vt:lpstr>Consolas</vt:lpstr>
      <vt:lpstr>Courier New</vt:lpstr>
      <vt:lpstr>Garamond</vt:lpstr>
      <vt:lpstr>Times New Roman</vt:lpstr>
      <vt:lpstr>Wingdings</vt:lpstr>
      <vt:lpstr>Alex's Lectures</vt:lpstr>
      <vt:lpstr>COMP261                             Algorithms and Data Structures  </vt:lpstr>
      <vt:lpstr>Data/Text Compression</vt:lpstr>
      <vt:lpstr>Shannon, and information theory</vt:lpstr>
      <vt:lpstr>predictable structure  shorter codes?</vt:lpstr>
      <vt:lpstr>predictable structure  shorter codes</vt:lpstr>
      <vt:lpstr>Different approach: Run Length Encoding</vt:lpstr>
      <vt:lpstr>Lempel-Ziv</vt:lpstr>
      <vt:lpstr>Lempel-Ziv</vt:lpstr>
      <vt:lpstr>Lempel-Ziv Example</vt:lpstr>
      <vt:lpstr>Lempel-Ziv 77 </vt:lpstr>
      <vt:lpstr>Lempel-Ziv 77 – high level</vt:lpstr>
      <vt:lpstr>Lempel-Ziv 77 – coding, a first attempt  </vt:lpstr>
      <vt:lpstr>Decompression</vt:lpstr>
      <vt:lpstr>Lempel Ziv – note that…</vt:lpstr>
      <vt:lpstr>We need a string-searching algorithm</vt:lpstr>
    </vt:vector>
  </TitlesOfParts>
  <Company>Victoria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and Data Structures COMP 261  # 1</dc:title>
  <dc:creator>pondy</dc:creator>
  <cp:lastModifiedBy>Fang Lue Zhang</cp:lastModifiedBy>
  <cp:revision>289</cp:revision>
  <cp:lastPrinted>2023-05-07T04:05:27Z</cp:lastPrinted>
  <dcterms:created xsi:type="dcterms:W3CDTF">2010-07-11T23:26:10Z</dcterms:created>
  <dcterms:modified xsi:type="dcterms:W3CDTF">2023-05-31T20:56:44Z</dcterms:modified>
</cp:coreProperties>
</file>